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5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7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39FE3B-4786-4694-AC0A-CA1BC1D1BA40}" type="doc">
      <dgm:prSet loTypeId="urn:microsoft.com/office/officeart/2005/8/layout/hChevron3" loCatId="process" qsTypeId="urn:microsoft.com/office/officeart/2005/8/quickstyle/simple1" qsCatId="simple" csTypeId="urn:microsoft.com/office/officeart/2005/8/colors/accent2_2" csCatId="accent2" phldr="1"/>
      <dgm:spPr/>
    </dgm:pt>
    <dgm:pt modelId="{BC7FA13A-5541-4700-AAA2-CDF1A8D6A8F1}">
      <dgm:prSet phldrT="[Text]" custT="1"/>
      <dgm:spPr>
        <a:solidFill>
          <a:srgbClr val="FF8F59"/>
        </a:solidFill>
        <a:ln>
          <a:solidFill>
            <a:srgbClr val="FF8F59"/>
          </a:solidFill>
        </a:ln>
      </dgm:spPr>
      <dgm:t>
        <a:bodyPr lIns="0" rIns="914400"/>
        <a:lstStyle/>
        <a:p>
          <a:pPr marL="350838" indent="0" algn="ctr">
            <a:tabLst/>
            <a:defRPr sz="1600">
              <a:solidFill>
                <a:schemeClr val="tx1"/>
              </a:solidFill>
            </a:defRPr>
          </a:pPr>
          <a:r>
            <a:rPr lang="pt-BR" sz="2400" b="1" noProof="0" dirty="0"/>
            <a:t>Recuperação</a:t>
          </a:r>
        </a:p>
      </dgm:t>
    </dgm:pt>
    <dgm:pt modelId="{FEC6B90B-8FCE-4CF8-86CF-D6E0A05F9ECB}" type="parTrans" cxnId="{5267C934-0A65-468A-A463-BB3BDAA2DA81}">
      <dgm:prSet/>
      <dgm:spPr/>
      <dgm:t>
        <a:bodyPr/>
        <a:lstStyle/>
        <a:p>
          <a:endParaRPr lang="en-US"/>
        </a:p>
      </dgm:t>
    </dgm:pt>
    <dgm:pt modelId="{431348EA-B7F1-4D37-95CF-501E5A569A47}" type="sibTrans" cxnId="{5267C934-0A65-468A-A463-BB3BDAA2DA81}">
      <dgm:prSet/>
      <dgm:spPr/>
      <dgm:t>
        <a:bodyPr/>
        <a:lstStyle/>
        <a:p>
          <a:endParaRPr lang="en-US"/>
        </a:p>
      </dgm:t>
    </dgm:pt>
    <dgm:pt modelId="{D59E1928-5508-4E41-9880-63D689D213DD}">
      <dgm:prSet phldrT="[Text]" custT="1"/>
      <dgm:spPr>
        <a:solidFill>
          <a:srgbClr val="B0D29A"/>
        </a:solidFill>
        <a:ln>
          <a:solidFill>
            <a:srgbClr val="B0D29A"/>
          </a:solidFill>
        </a:ln>
      </dgm:spPr>
      <dgm:t>
        <a:bodyPr rIns="914400"/>
        <a:lstStyle/>
        <a:p>
          <a:pPr marL="236538" indent="0">
            <a:tabLst/>
            <a:defRPr sz="1600">
              <a:solidFill>
                <a:schemeClr val="tx1"/>
              </a:solidFill>
            </a:defRPr>
          </a:pPr>
          <a:r>
            <a:rPr lang="pt-BR" sz="2400" b="1" noProof="0" dirty="0"/>
            <a:t>Transição</a:t>
          </a:r>
        </a:p>
      </dgm:t>
    </dgm:pt>
    <dgm:pt modelId="{2DA52FFA-A712-4067-81F7-AE7A678DBBA1}" type="parTrans" cxnId="{0C8C8936-5EC6-438B-8E0A-9E6F018FAAF2}">
      <dgm:prSet/>
      <dgm:spPr/>
      <dgm:t>
        <a:bodyPr/>
        <a:lstStyle/>
        <a:p>
          <a:endParaRPr lang="en-US"/>
        </a:p>
      </dgm:t>
    </dgm:pt>
    <dgm:pt modelId="{83CD3741-ABFA-4686-A946-2BC2D90C392A}" type="sibTrans" cxnId="{0C8C8936-5EC6-438B-8E0A-9E6F018FAAF2}">
      <dgm:prSet/>
      <dgm:spPr/>
      <dgm:t>
        <a:bodyPr/>
        <a:lstStyle/>
        <a:p>
          <a:endParaRPr lang="en-US"/>
        </a:p>
      </dgm:t>
    </dgm:pt>
    <dgm:pt modelId="{4CD00778-0D00-480E-871A-587E507DBAF9}">
      <dgm:prSet phldrT="[Text]" custT="1"/>
      <dgm:spPr>
        <a:solidFill>
          <a:srgbClr val="9DC3E6"/>
        </a:solidFill>
        <a:ln>
          <a:solidFill>
            <a:srgbClr val="9DC3E6"/>
          </a:solidFill>
        </a:ln>
      </dgm:spPr>
      <dgm:t>
        <a:bodyPr/>
        <a:lstStyle/>
        <a:p>
          <a:pPr marL="123825" indent="0">
            <a:tabLst/>
            <a:defRPr sz="1600">
              <a:solidFill>
                <a:schemeClr val="tx1"/>
              </a:solidFill>
            </a:defRPr>
          </a:pPr>
          <a:r>
            <a:rPr lang="pt-BR" sz="2400" b="1" noProof="0" dirty="0"/>
            <a:t>Reintegração</a:t>
          </a:r>
        </a:p>
      </dgm:t>
    </dgm:pt>
    <dgm:pt modelId="{9FF532FF-A382-44CA-B4D4-D049F68C9663}" type="parTrans" cxnId="{247BD586-8A1B-4BBC-B0BE-D5FCE00B482B}">
      <dgm:prSet/>
      <dgm:spPr/>
      <dgm:t>
        <a:bodyPr/>
        <a:lstStyle/>
        <a:p>
          <a:endParaRPr lang="en-US"/>
        </a:p>
      </dgm:t>
    </dgm:pt>
    <dgm:pt modelId="{5095CFF4-6340-429E-9B18-9B276D03F865}" type="sibTrans" cxnId="{247BD586-8A1B-4BBC-B0BE-D5FCE00B482B}">
      <dgm:prSet/>
      <dgm:spPr/>
      <dgm:t>
        <a:bodyPr/>
        <a:lstStyle/>
        <a:p>
          <a:endParaRPr lang="en-US"/>
        </a:p>
      </dgm:t>
    </dgm:pt>
    <dgm:pt modelId="{4D4DFE84-E885-421A-94D5-AFCC00F2D073}" type="pres">
      <dgm:prSet presAssocID="{ED39FE3B-4786-4694-AC0A-CA1BC1D1BA40}" presName="Name0" presStyleCnt="0">
        <dgm:presLayoutVars>
          <dgm:dir/>
          <dgm:resizeHandles val="exact"/>
        </dgm:presLayoutVars>
      </dgm:prSet>
      <dgm:spPr/>
    </dgm:pt>
    <dgm:pt modelId="{87D7FC2A-DC3D-4246-AC0D-C519611CE551}" type="pres">
      <dgm:prSet presAssocID="{BC7FA13A-5541-4700-AAA2-CDF1A8D6A8F1}" presName="parTxOnly" presStyleLbl="node1" presStyleIdx="0" presStyleCnt="3" custScaleX="87077" custLinFactX="-21560" custLinFactY="618502" custLinFactNeighborX="-100000" custLinFactNeighborY="700000">
        <dgm:presLayoutVars>
          <dgm:bulletEnabled val="1"/>
        </dgm:presLayoutVars>
      </dgm:prSet>
      <dgm:spPr/>
    </dgm:pt>
    <dgm:pt modelId="{62D4823F-4524-4511-93B1-5EBA05A9DE82}" type="pres">
      <dgm:prSet presAssocID="{431348EA-B7F1-4D37-95CF-501E5A569A47}" presName="parSpace" presStyleCnt="0"/>
      <dgm:spPr/>
    </dgm:pt>
    <dgm:pt modelId="{54EA3B54-2001-4A0C-BCA5-03EFC8FA15D4}" type="pres">
      <dgm:prSet presAssocID="{D59E1928-5508-4E41-9880-63D689D213DD}" presName="parTxOnly" presStyleLbl="node1" presStyleIdx="1" presStyleCnt="3" custScaleX="95303" custLinFactNeighborX="9113" custLinFactNeighborY="-12471">
        <dgm:presLayoutVars>
          <dgm:bulletEnabled val="1"/>
        </dgm:presLayoutVars>
      </dgm:prSet>
      <dgm:spPr/>
    </dgm:pt>
    <dgm:pt modelId="{5396F549-F8F7-427D-A68F-79C54F155BEB}" type="pres">
      <dgm:prSet presAssocID="{83CD3741-ABFA-4686-A946-2BC2D90C392A}" presName="parSpace" presStyleCnt="0"/>
      <dgm:spPr/>
    </dgm:pt>
    <dgm:pt modelId="{F459C526-C3DF-420C-8E62-BAE917BE3D9D}" type="pres">
      <dgm:prSet presAssocID="{4CD00778-0D00-480E-871A-587E507DBAF9}" presName="parTxOnly" presStyleLbl="node1" presStyleIdx="2" presStyleCnt="3" custScaleX="74504" custLinFactNeighborX="2398">
        <dgm:presLayoutVars>
          <dgm:bulletEnabled val="1"/>
        </dgm:presLayoutVars>
      </dgm:prSet>
      <dgm:spPr/>
    </dgm:pt>
  </dgm:ptLst>
  <dgm:cxnLst>
    <dgm:cxn modelId="{5B20381C-DBD6-1B42-952E-89F3E6A266D6}" type="presOf" srcId="{4CD00778-0D00-480E-871A-587E507DBAF9}" destId="{F459C526-C3DF-420C-8E62-BAE917BE3D9D}" srcOrd="0" destOrd="0" presId="urn:microsoft.com/office/officeart/2005/8/layout/hChevron3"/>
    <dgm:cxn modelId="{56388C27-218E-7146-9301-C2045AAA80A1}" type="presOf" srcId="{BC7FA13A-5541-4700-AAA2-CDF1A8D6A8F1}" destId="{87D7FC2A-DC3D-4246-AC0D-C519611CE551}" srcOrd="0" destOrd="0" presId="urn:microsoft.com/office/officeart/2005/8/layout/hChevron3"/>
    <dgm:cxn modelId="{52F55233-1901-AE45-A046-250F0822B354}" type="presOf" srcId="{D59E1928-5508-4E41-9880-63D689D213DD}" destId="{54EA3B54-2001-4A0C-BCA5-03EFC8FA15D4}" srcOrd="0" destOrd="0" presId="urn:microsoft.com/office/officeart/2005/8/layout/hChevron3"/>
    <dgm:cxn modelId="{5267C934-0A65-468A-A463-BB3BDAA2DA81}" srcId="{ED39FE3B-4786-4694-AC0A-CA1BC1D1BA40}" destId="{BC7FA13A-5541-4700-AAA2-CDF1A8D6A8F1}" srcOrd="0" destOrd="0" parTransId="{FEC6B90B-8FCE-4CF8-86CF-D6E0A05F9ECB}" sibTransId="{431348EA-B7F1-4D37-95CF-501E5A569A47}"/>
    <dgm:cxn modelId="{0C8C8936-5EC6-438B-8E0A-9E6F018FAAF2}" srcId="{ED39FE3B-4786-4694-AC0A-CA1BC1D1BA40}" destId="{D59E1928-5508-4E41-9880-63D689D213DD}" srcOrd="1" destOrd="0" parTransId="{2DA52FFA-A712-4067-81F7-AE7A678DBBA1}" sibTransId="{83CD3741-ABFA-4686-A946-2BC2D90C392A}"/>
    <dgm:cxn modelId="{247BD586-8A1B-4BBC-B0BE-D5FCE00B482B}" srcId="{ED39FE3B-4786-4694-AC0A-CA1BC1D1BA40}" destId="{4CD00778-0D00-480E-871A-587E507DBAF9}" srcOrd="2" destOrd="0" parTransId="{9FF532FF-A382-44CA-B4D4-D049F68C9663}" sibTransId="{5095CFF4-6340-429E-9B18-9B276D03F865}"/>
    <dgm:cxn modelId="{DAEFCCE5-053F-4043-95A3-67E38CD72995}" type="presOf" srcId="{ED39FE3B-4786-4694-AC0A-CA1BC1D1BA40}" destId="{4D4DFE84-E885-421A-94D5-AFCC00F2D073}" srcOrd="0" destOrd="0" presId="urn:microsoft.com/office/officeart/2005/8/layout/hChevron3"/>
    <dgm:cxn modelId="{65735F66-ADB3-CA44-9D37-562D3B7AFBC1}" type="presParOf" srcId="{4D4DFE84-E885-421A-94D5-AFCC00F2D073}" destId="{87D7FC2A-DC3D-4246-AC0D-C519611CE551}" srcOrd="0" destOrd="0" presId="urn:microsoft.com/office/officeart/2005/8/layout/hChevron3"/>
    <dgm:cxn modelId="{4D4D3A54-A826-B243-BAAD-F21DBA28A58C}" type="presParOf" srcId="{4D4DFE84-E885-421A-94D5-AFCC00F2D073}" destId="{62D4823F-4524-4511-93B1-5EBA05A9DE82}" srcOrd="1" destOrd="0" presId="urn:microsoft.com/office/officeart/2005/8/layout/hChevron3"/>
    <dgm:cxn modelId="{50D13BC7-FC08-E14B-8F23-A84C44DC320D}" type="presParOf" srcId="{4D4DFE84-E885-421A-94D5-AFCC00F2D073}" destId="{54EA3B54-2001-4A0C-BCA5-03EFC8FA15D4}" srcOrd="2" destOrd="0" presId="urn:microsoft.com/office/officeart/2005/8/layout/hChevron3"/>
    <dgm:cxn modelId="{2CFE18D3-667A-BC46-882B-2C0F0FB0DF95}" type="presParOf" srcId="{4D4DFE84-E885-421A-94D5-AFCC00F2D073}" destId="{5396F549-F8F7-427D-A68F-79C54F155BEB}" srcOrd="3" destOrd="0" presId="urn:microsoft.com/office/officeart/2005/8/layout/hChevron3"/>
    <dgm:cxn modelId="{FE134C41-A581-0440-8143-F7C6DAC960C2}" type="presParOf" srcId="{4D4DFE84-E885-421A-94D5-AFCC00F2D073}" destId="{F459C526-C3DF-420C-8E62-BAE917BE3D9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39FE3B-4786-4694-AC0A-CA1BC1D1BA40}" type="doc">
      <dgm:prSet loTypeId="urn:microsoft.com/office/officeart/2005/8/layout/hChevron3" loCatId="process" qsTypeId="urn:microsoft.com/office/officeart/2005/8/quickstyle/simple1" qsCatId="simple" csTypeId="urn:microsoft.com/office/officeart/2005/8/colors/accent2_2" csCatId="accent2" phldr="1"/>
      <dgm:spPr/>
    </dgm:pt>
    <dgm:pt modelId="{BC7FA13A-5541-4700-AAA2-CDF1A8D6A8F1}">
      <dgm:prSet phldrT="[Text]" custT="1"/>
      <dgm:spPr>
        <a:solidFill>
          <a:schemeClr val="bg1"/>
        </a:solidFill>
        <a:ln w="38100">
          <a:solidFill>
            <a:srgbClr val="FF8F59"/>
          </a:solidFill>
        </a:ln>
      </dgm:spPr>
      <dgm:t>
        <a:bodyPr rIns="1828800"/>
        <a:lstStyle/>
        <a:p>
          <a:pPr marL="747713" indent="0" algn="ctr">
            <a:tabLst/>
            <a:defRPr sz="1600">
              <a:solidFill>
                <a:schemeClr val="tx1"/>
              </a:solidFill>
            </a:defRPr>
          </a:pPr>
          <a:r>
            <a:rPr lang="pt-BR" sz="2100" b="1" noProof="0" dirty="0"/>
            <a:t>Recuperação</a:t>
          </a:r>
        </a:p>
      </dgm:t>
    </dgm:pt>
    <dgm:pt modelId="{FEC6B90B-8FCE-4CF8-86CF-D6E0A05F9ECB}" type="parTrans" cxnId="{5267C934-0A65-468A-A463-BB3BDAA2DA81}">
      <dgm:prSet/>
      <dgm:spPr/>
      <dgm:t>
        <a:bodyPr/>
        <a:lstStyle/>
        <a:p>
          <a:endParaRPr lang="en-US"/>
        </a:p>
      </dgm:t>
    </dgm:pt>
    <dgm:pt modelId="{431348EA-B7F1-4D37-95CF-501E5A569A47}" type="sibTrans" cxnId="{5267C934-0A65-468A-A463-BB3BDAA2DA81}">
      <dgm:prSet/>
      <dgm:spPr/>
      <dgm:t>
        <a:bodyPr/>
        <a:lstStyle/>
        <a:p>
          <a:endParaRPr lang="en-US"/>
        </a:p>
      </dgm:t>
    </dgm:pt>
    <dgm:pt modelId="{D59E1928-5508-4E41-9880-63D689D213DD}">
      <dgm:prSet phldrT="[Text]" custT="1"/>
      <dgm:spPr>
        <a:solidFill>
          <a:schemeClr val="bg1"/>
        </a:solidFill>
        <a:ln w="38100">
          <a:solidFill>
            <a:srgbClr val="B0D29A"/>
          </a:solidFill>
        </a:ln>
      </dgm:spPr>
      <dgm:t>
        <a:bodyPr rIns="914400"/>
        <a:lstStyle/>
        <a:p>
          <a:pPr marL="633413" indent="0">
            <a:tabLst/>
            <a:defRPr sz="1600">
              <a:solidFill>
                <a:schemeClr val="tx1"/>
              </a:solidFill>
            </a:defRPr>
          </a:pPr>
          <a:r>
            <a:rPr lang="pt-BR" sz="2100" b="1" noProof="0" dirty="0"/>
            <a:t>Transição</a:t>
          </a:r>
        </a:p>
      </dgm:t>
    </dgm:pt>
    <dgm:pt modelId="{2DA52FFA-A712-4067-81F7-AE7A678DBBA1}" type="parTrans" cxnId="{0C8C8936-5EC6-438B-8E0A-9E6F018FAAF2}">
      <dgm:prSet/>
      <dgm:spPr/>
      <dgm:t>
        <a:bodyPr/>
        <a:lstStyle/>
        <a:p>
          <a:endParaRPr lang="en-US"/>
        </a:p>
      </dgm:t>
    </dgm:pt>
    <dgm:pt modelId="{83CD3741-ABFA-4686-A946-2BC2D90C392A}" type="sibTrans" cxnId="{0C8C8936-5EC6-438B-8E0A-9E6F018FAAF2}">
      <dgm:prSet/>
      <dgm:spPr/>
      <dgm:t>
        <a:bodyPr/>
        <a:lstStyle/>
        <a:p>
          <a:endParaRPr lang="en-US"/>
        </a:p>
      </dgm:t>
    </dgm:pt>
    <dgm:pt modelId="{4CD00778-0D00-480E-871A-587E507DBAF9}">
      <dgm:prSet phldrT="[Text]" custT="1"/>
      <dgm:spPr>
        <a:solidFill>
          <a:schemeClr val="bg1"/>
        </a:solidFill>
        <a:ln w="38100">
          <a:solidFill>
            <a:srgbClr val="9DC3E6"/>
          </a:solidFill>
        </a:ln>
      </dgm:spPr>
      <dgm:t>
        <a:bodyPr/>
        <a:lstStyle/>
        <a:p>
          <a:pPr marL="66675" indent="0">
            <a:tabLst/>
            <a:defRPr sz="1600">
              <a:solidFill>
                <a:schemeClr val="tx1"/>
              </a:solidFill>
            </a:defRPr>
          </a:pPr>
          <a:r>
            <a:rPr lang="pt-BR" sz="2100" b="1" noProof="0" dirty="0"/>
            <a:t>Reintegração</a:t>
          </a:r>
        </a:p>
      </dgm:t>
    </dgm:pt>
    <dgm:pt modelId="{5095CFF4-6340-429E-9B18-9B276D03F865}" type="sibTrans" cxnId="{247BD586-8A1B-4BBC-B0BE-D5FCE00B482B}">
      <dgm:prSet/>
      <dgm:spPr/>
      <dgm:t>
        <a:bodyPr/>
        <a:lstStyle/>
        <a:p>
          <a:endParaRPr lang="en-US"/>
        </a:p>
      </dgm:t>
    </dgm:pt>
    <dgm:pt modelId="{9FF532FF-A382-44CA-B4D4-D049F68C9663}" type="parTrans" cxnId="{247BD586-8A1B-4BBC-B0BE-D5FCE00B482B}">
      <dgm:prSet/>
      <dgm:spPr/>
      <dgm:t>
        <a:bodyPr/>
        <a:lstStyle/>
        <a:p>
          <a:endParaRPr lang="en-US"/>
        </a:p>
      </dgm:t>
    </dgm:pt>
    <dgm:pt modelId="{4D4DFE84-E885-421A-94D5-AFCC00F2D073}" type="pres">
      <dgm:prSet presAssocID="{ED39FE3B-4786-4694-AC0A-CA1BC1D1BA40}" presName="Name0" presStyleCnt="0">
        <dgm:presLayoutVars>
          <dgm:dir/>
          <dgm:resizeHandles val="exact"/>
        </dgm:presLayoutVars>
      </dgm:prSet>
      <dgm:spPr/>
    </dgm:pt>
    <dgm:pt modelId="{87D7FC2A-DC3D-4246-AC0D-C519611CE551}" type="pres">
      <dgm:prSet presAssocID="{BC7FA13A-5541-4700-AAA2-CDF1A8D6A8F1}" presName="parTxOnly" presStyleLbl="node1" presStyleIdx="0" presStyleCnt="3" custScaleX="116574" custLinFactNeighborX="-83971" custLinFactNeighborY="383">
        <dgm:presLayoutVars>
          <dgm:bulletEnabled val="1"/>
        </dgm:presLayoutVars>
      </dgm:prSet>
      <dgm:spPr/>
    </dgm:pt>
    <dgm:pt modelId="{62D4823F-4524-4511-93B1-5EBA05A9DE82}" type="pres">
      <dgm:prSet presAssocID="{431348EA-B7F1-4D37-95CF-501E5A569A47}" presName="parSpace" presStyleCnt="0"/>
      <dgm:spPr/>
    </dgm:pt>
    <dgm:pt modelId="{54EA3B54-2001-4A0C-BCA5-03EFC8FA15D4}" type="pres">
      <dgm:prSet presAssocID="{D59E1928-5508-4E41-9880-63D689D213DD}" presName="parTxOnly" presStyleLbl="node1" presStyleIdx="1" presStyleCnt="3" custScaleX="116045" custScaleY="32722" custLinFactNeighborX="-17721">
        <dgm:presLayoutVars>
          <dgm:bulletEnabled val="1"/>
        </dgm:presLayoutVars>
      </dgm:prSet>
      <dgm:spPr/>
    </dgm:pt>
    <dgm:pt modelId="{5396F549-F8F7-427D-A68F-79C54F155BEB}" type="pres">
      <dgm:prSet presAssocID="{83CD3741-ABFA-4686-A946-2BC2D90C392A}" presName="parSpace" presStyleCnt="0"/>
      <dgm:spPr/>
    </dgm:pt>
    <dgm:pt modelId="{F459C526-C3DF-420C-8E62-BAE917BE3D9D}" type="pres">
      <dgm:prSet presAssocID="{4CD00778-0D00-480E-871A-587E507DBAF9}" presName="parTxOnly" presStyleLbl="node1" presStyleIdx="2" presStyleCnt="3" custScaleX="112781" custScaleY="59652" custLinFactNeighborX="2398">
        <dgm:presLayoutVars>
          <dgm:bulletEnabled val="1"/>
        </dgm:presLayoutVars>
      </dgm:prSet>
      <dgm:spPr/>
    </dgm:pt>
  </dgm:ptLst>
  <dgm:cxnLst>
    <dgm:cxn modelId="{CFE95E06-FF6A-49D8-B23D-62D3C6C57393}" type="presOf" srcId="{D59E1928-5508-4E41-9880-63D689D213DD}" destId="{54EA3B54-2001-4A0C-BCA5-03EFC8FA15D4}" srcOrd="0" destOrd="0" presId="urn:microsoft.com/office/officeart/2005/8/layout/hChevron3"/>
    <dgm:cxn modelId="{F397F825-FB2F-45B6-BD3B-5BF16B9BA0D0}" type="presOf" srcId="{4CD00778-0D00-480E-871A-587E507DBAF9}" destId="{F459C526-C3DF-420C-8E62-BAE917BE3D9D}" srcOrd="0" destOrd="0" presId="urn:microsoft.com/office/officeart/2005/8/layout/hChevron3"/>
    <dgm:cxn modelId="{5267C934-0A65-468A-A463-BB3BDAA2DA81}" srcId="{ED39FE3B-4786-4694-AC0A-CA1BC1D1BA40}" destId="{BC7FA13A-5541-4700-AAA2-CDF1A8D6A8F1}" srcOrd="0" destOrd="0" parTransId="{FEC6B90B-8FCE-4CF8-86CF-D6E0A05F9ECB}" sibTransId="{431348EA-B7F1-4D37-95CF-501E5A569A47}"/>
    <dgm:cxn modelId="{0C8C8936-5EC6-438B-8E0A-9E6F018FAAF2}" srcId="{ED39FE3B-4786-4694-AC0A-CA1BC1D1BA40}" destId="{D59E1928-5508-4E41-9880-63D689D213DD}" srcOrd="1" destOrd="0" parTransId="{2DA52FFA-A712-4067-81F7-AE7A678DBBA1}" sibTransId="{83CD3741-ABFA-4686-A946-2BC2D90C392A}"/>
    <dgm:cxn modelId="{9E68F471-45D6-4EB1-BE1B-717C75A29453}" type="presOf" srcId="{BC7FA13A-5541-4700-AAA2-CDF1A8D6A8F1}" destId="{87D7FC2A-DC3D-4246-AC0D-C519611CE551}" srcOrd="0" destOrd="0" presId="urn:microsoft.com/office/officeart/2005/8/layout/hChevron3"/>
    <dgm:cxn modelId="{247BD586-8A1B-4BBC-B0BE-D5FCE00B482B}" srcId="{ED39FE3B-4786-4694-AC0A-CA1BC1D1BA40}" destId="{4CD00778-0D00-480E-871A-587E507DBAF9}" srcOrd="2" destOrd="0" parTransId="{9FF532FF-A382-44CA-B4D4-D049F68C9663}" sibTransId="{5095CFF4-6340-429E-9B18-9B276D03F865}"/>
    <dgm:cxn modelId="{DAEFCCE5-053F-4043-95A3-67E38CD72995}" type="presOf" srcId="{ED39FE3B-4786-4694-AC0A-CA1BC1D1BA40}" destId="{4D4DFE84-E885-421A-94D5-AFCC00F2D073}" srcOrd="0" destOrd="0" presId="urn:microsoft.com/office/officeart/2005/8/layout/hChevron3"/>
    <dgm:cxn modelId="{C36336AC-43C9-4299-81C9-2371409B3619}" type="presParOf" srcId="{4D4DFE84-E885-421A-94D5-AFCC00F2D073}" destId="{87D7FC2A-DC3D-4246-AC0D-C519611CE551}" srcOrd="0" destOrd="0" presId="urn:microsoft.com/office/officeart/2005/8/layout/hChevron3"/>
    <dgm:cxn modelId="{7ECDF77F-225A-46B1-B038-DFC0EFA35BBA}" type="presParOf" srcId="{4D4DFE84-E885-421A-94D5-AFCC00F2D073}" destId="{62D4823F-4524-4511-93B1-5EBA05A9DE82}" srcOrd="1" destOrd="0" presId="urn:microsoft.com/office/officeart/2005/8/layout/hChevron3"/>
    <dgm:cxn modelId="{4CD7F275-BA9D-494F-8A24-F2E0812277CC}" type="presParOf" srcId="{4D4DFE84-E885-421A-94D5-AFCC00F2D073}" destId="{54EA3B54-2001-4A0C-BCA5-03EFC8FA15D4}" srcOrd="2" destOrd="0" presId="urn:microsoft.com/office/officeart/2005/8/layout/hChevron3"/>
    <dgm:cxn modelId="{4B21E6DC-2611-4C57-A73B-E2697E641B31}" type="presParOf" srcId="{4D4DFE84-E885-421A-94D5-AFCC00F2D073}" destId="{5396F549-F8F7-427D-A68F-79C54F155BEB}" srcOrd="3" destOrd="0" presId="urn:microsoft.com/office/officeart/2005/8/layout/hChevron3"/>
    <dgm:cxn modelId="{1D68B8FC-9313-4334-8465-74579BBDD497}" type="presParOf" srcId="{4D4DFE84-E885-421A-94D5-AFCC00F2D073}" destId="{F459C526-C3DF-420C-8E62-BAE917BE3D9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FC2A-DC3D-4246-AC0D-C519611CE551}">
      <dsp:nvSpPr>
        <dsp:cNvPr id="0" name=""/>
        <dsp:cNvSpPr/>
      </dsp:nvSpPr>
      <dsp:spPr>
        <a:xfrm>
          <a:off x="0" y="0"/>
          <a:ext cx="3885259" cy="328671"/>
        </a:xfrm>
        <a:prstGeom prst="homePlate">
          <a:avLst/>
        </a:prstGeom>
        <a:solidFill>
          <a:srgbClr val="FF8F59"/>
        </a:solidFill>
        <a:ln w="12700" cap="flat" cmpd="sng" algn="ctr">
          <a:solidFill>
            <a:srgbClr val="FF8F5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914400" bIns="64008" numCol="1" spcCol="1270" anchor="ctr" anchorCtr="0">
          <a:noAutofit/>
        </a:bodyPr>
        <a:lstStyle/>
        <a:p>
          <a:pPr marL="350838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400" b="1" kern="1200" noProof="0" dirty="0"/>
            <a:t>Recuperação</a:t>
          </a:r>
        </a:p>
      </dsp:txBody>
      <dsp:txXfrm>
        <a:off x="0" y="0"/>
        <a:ext cx="3803091" cy="328671"/>
      </dsp:txXfrm>
    </dsp:sp>
    <dsp:sp modelId="{54EA3B54-2001-4A0C-BCA5-03EFC8FA15D4}">
      <dsp:nvSpPr>
        <dsp:cNvPr id="0" name=""/>
        <dsp:cNvSpPr/>
      </dsp:nvSpPr>
      <dsp:spPr>
        <a:xfrm>
          <a:off x="3075661" y="0"/>
          <a:ext cx="4252292" cy="328671"/>
        </a:xfrm>
        <a:prstGeom prst="chevron">
          <a:avLst/>
        </a:prstGeom>
        <a:solidFill>
          <a:srgbClr val="B0D29A"/>
        </a:solidFill>
        <a:ln w="12700" cap="flat" cmpd="sng" algn="ctr">
          <a:solidFill>
            <a:srgbClr val="B0D29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914400" bIns="64008" numCol="1" spcCol="1270" anchor="ctr" anchorCtr="0">
          <a:noAutofit/>
        </a:bodyPr>
        <a:lstStyle/>
        <a:p>
          <a:pPr marL="236538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400" b="1" kern="1200" noProof="0" dirty="0"/>
            <a:t>Transição</a:t>
          </a:r>
        </a:p>
      </dsp:txBody>
      <dsp:txXfrm>
        <a:off x="3239997" y="0"/>
        <a:ext cx="3923621" cy="328671"/>
      </dsp:txXfrm>
    </dsp:sp>
    <dsp:sp modelId="{F459C526-C3DF-420C-8E62-BAE917BE3D9D}">
      <dsp:nvSpPr>
        <dsp:cNvPr id="0" name=""/>
        <dsp:cNvSpPr/>
      </dsp:nvSpPr>
      <dsp:spPr>
        <a:xfrm>
          <a:off x="6355712" y="0"/>
          <a:ext cx="3324268" cy="328671"/>
        </a:xfrm>
        <a:prstGeom prst="chevron">
          <a:avLst/>
        </a:prstGeom>
        <a:solidFill>
          <a:srgbClr val="9DC3E6"/>
        </a:solidFill>
        <a:ln w="12700" cap="flat" cmpd="sng" algn="ctr">
          <a:solidFill>
            <a:srgbClr val="9DC3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123825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400" b="1" kern="1200" noProof="0" dirty="0"/>
            <a:t>Reintegração</a:t>
          </a:r>
        </a:p>
      </dsp:txBody>
      <dsp:txXfrm>
        <a:off x="6520048" y="0"/>
        <a:ext cx="2995597" cy="3286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FC2A-DC3D-4246-AC0D-C519611CE551}">
      <dsp:nvSpPr>
        <dsp:cNvPr id="0" name=""/>
        <dsp:cNvSpPr/>
      </dsp:nvSpPr>
      <dsp:spPr>
        <a:xfrm>
          <a:off x="0" y="0"/>
          <a:ext cx="4319961" cy="232712"/>
        </a:xfrm>
        <a:prstGeom prst="homePlate">
          <a:avLst/>
        </a:prstGeom>
        <a:solidFill>
          <a:schemeClr val="bg1"/>
        </a:solidFill>
        <a:ln w="38100" cap="flat" cmpd="sng" algn="ctr">
          <a:solidFill>
            <a:srgbClr val="FF8F5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56007" rIns="1828800" bIns="56007" numCol="1" spcCol="1270" anchor="ctr" anchorCtr="0">
          <a:noAutofit/>
        </a:bodyPr>
        <a:lstStyle/>
        <a:p>
          <a:pPr marL="747713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100" b="1" kern="1200" noProof="0" dirty="0"/>
            <a:t>Recuperação</a:t>
          </a:r>
        </a:p>
      </dsp:txBody>
      <dsp:txXfrm>
        <a:off x="0" y="0"/>
        <a:ext cx="4261783" cy="232712"/>
      </dsp:txXfrm>
    </dsp:sp>
    <dsp:sp modelId="{54EA3B54-2001-4A0C-BCA5-03EFC8FA15D4}">
      <dsp:nvSpPr>
        <dsp:cNvPr id="0" name=""/>
        <dsp:cNvSpPr/>
      </dsp:nvSpPr>
      <dsp:spPr>
        <a:xfrm>
          <a:off x="3452501" y="0"/>
          <a:ext cx="4300357" cy="232712"/>
        </a:xfrm>
        <a:prstGeom prst="chevron">
          <a:avLst/>
        </a:prstGeom>
        <a:solidFill>
          <a:schemeClr val="bg1"/>
        </a:solidFill>
        <a:ln w="38100" cap="flat" cmpd="sng" algn="ctr">
          <a:solidFill>
            <a:srgbClr val="B0D29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56007" rIns="914400" bIns="56007" numCol="1" spcCol="1270" anchor="ctr" anchorCtr="0">
          <a:noAutofit/>
        </a:bodyPr>
        <a:lstStyle/>
        <a:p>
          <a:pPr marL="633413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100" b="1" kern="1200" noProof="0" dirty="0"/>
            <a:t>Transição</a:t>
          </a:r>
        </a:p>
      </dsp:txBody>
      <dsp:txXfrm>
        <a:off x="3568857" y="0"/>
        <a:ext cx="4067645" cy="232712"/>
      </dsp:txXfrm>
    </dsp:sp>
    <dsp:sp modelId="{F459C526-C3DF-420C-8E62-BAE917BE3D9D}">
      <dsp:nvSpPr>
        <dsp:cNvPr id="0" name=""/>
        <dsp:cNvSpPr/>
      </dsp:nvSpPr>
      <dsp:spPr>
        <a:xfrm>
          <a:off x="7148078" y="0"/>
          <a:ext cx="4179401" cy="232712"/>
        </a:xfrm>
        <a:prstGeom prst="chevron">
          <a:avLst/>
        </a:prstGeom>
        <a:solidFill>
          <a:schemeClr val="bg1"/>
        </a:solidFill>
        <a:ln w="38100" cap="flat" cmpd="sng" algn="ctr">
          <a:solidFill>
            <a:srgbClr val="9DC3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56007" rIns="28004" bIns="56007" numCol="1" spcCol="1270" anchor="ctr" anchorCtr="0">
          <a:noAutofit/>
        </a:bodyPr>
        <a:lstStyle/>
        <a:p>
          <a:pPr marL="66675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  <a:defRPr sz="1600">
              <a:solidFill>
                <a:schemeClr val="tx1"/>
              </a:solidFill>
            </a:defRPr>
          </a:pPr>
          <a:r>
            <a:rPr lang="pt-BR" sz="2100" b="1" kern="1200" noProof="0" dirty="0"/>
            <a:t>Reintegração</a:t>
          </a:r>
        </a:p>
      </dsp:txBody>
      <dsp:txXfrm>
        <a:off x="7264434" y="0"/>
        <a:ext cx="3946689" cy="232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757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3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48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3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3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1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4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8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4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7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D959A-713A-4BE5-862C-F9B5D4023834}" type="datetimeFigureOut">
              <a:rPr lang="en-US" smtClean="0"/>
              <a:t>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14A1-87FD-413B-B5FF-F624A0D4EA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5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microsoft.com/office/2007/relationships/diagramDrawing" Target="../diagrams/drawing1.xml"/><Relationship Id="rId19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24.png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462" y="207987"/>
            <a:ext cx="1147656" cy="256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19498" y="74413"/>
            <a:ext cx="590443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rPr lang="pt-BR" noProof="0" dirty="0"/>
              <a:t>Minha jornada de recuperação do AVC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3701" y="536226"/>
            <a:ext cx="74866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pt-BR" noProof="0" dirty="0"/>
              <a:t>Lembre-se: cada pessoa se recupera de um AVC de forma diferente!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37171" y="140894"/>
            <a:ext cx="30524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noProof="0" dirty="0"/>
              <a:t>Nome: ___________________</a:t>
            </a:r>
          </a:p>
          <a:p>
            <a:r>
              <a:rPr lang="pt-BR" noProof="0" dirty="0"/>
              <a:t>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5602" y="437667"/>
            <a:ext cx="293400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noProof="0" dirty="0"/>
              <a:t>Data: ___________________</a:t>
            </a:r>
          </a:p>
          <a:p>
            <a:r>
              <a:rPr lang="pt-BR" noProof="0" dirty="0"/>
              <a:t> 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27933" y="1581908"/>
            <a:ext cx="2999042" cy="4785642"/>
          </a:xfrm>
          <a:prstGeom prst="roundRect">
            <a:avLst/>
          </a:prstGeom>
          <a:noFill/>
          <a:ln w="152400">
            <a:solidFill>
              <a:srgbClr val="FF8F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18" name="Rounded Rectangle 17"/>
          <p:cNvSpPr/>
          <p:nvPr/>
        </p:nvSpPr>
        <p:spPr>
          <a:xfrm>
            <a:off x="4255762" y="1581905"/>
            <a:ext cx="2999042" cy="4785646"/>
          </a:xfrm>
          <a:prstGeom prst="roundRect">
            <a:avLst/>
          </a:prstGeom>
          <a:noFill/>
          <a:ln w="152400"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19" name="Rounded Rectangle 18"/>
          <p:cNvSpPr/>
          <p:nvPr/>
        </p:nvSpPr>
        <p:spPr>
          <a:xfrm>
            <a:off x="7483591" y="1597295"/>
            <a:ext cx="2999042" cy="4770256"/>
          </a:xfrm>
          <a:prstGeom prst="roundRect">
            <a:avLst/>
          </a:prstGeom>
          <a:noFill/>
          <a:ln w="1524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22" name="Right Arrow 21"/>
          <p:cNvSpPr/>
          <p:nvPr/>
        </p:nvSpPr>
        <p:spPr>
          <a:xfrm>
            <a:off x="834139" y="3480496"/>
            <a:ext cx="993913" cy="1003853"/>
          </a:xfrm>
          <a:prstGeom prst="rightArrow">
            <a:avLst/>
          </a:prstGeom>
          <a:solidFill>
            <a:srgbClr val="F6C100"/>
          </a:solidFill>
          <a:ln>
            <a:solidFill>
              <a:srgbClr val="F6C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23" name="Right Arrow 22"/>
          <p:cNvSpPr/>
          <p:nvPr/>
        </p:nvSpPr>
        <p:spPr>
          <a:xfrm>
            <a:off x="3876388" y="3486273"/>
            <a:ext cx="993913" cy="1003853"/>
          </a:xfrm>
          <a:prstGeom prst="rightArrow">
            <a:avLst/>
          </a:prstGeom>
          <a:solidFill>
            <a:srgbClr val="FAC400"/>
          </a:solidFill>
          <a:ln>
            <a:solidFill>
              <a:srgbClr val="FAC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24" name="Right Arrow 23"/>
          <p:cNvSpPr/>
          <p:nvPr/>
        </p:nvSpPr>
        <p:spPr>
          <a:xfrm>
            <a:off x="7076699" y="3480495"/>
            <a:ext cx="993913" cy="1003853"/>
          </a:xfrm>
          <a:prstGeom prst="rightArrow">
            <a:avLst/>
          </a:prstGeom>
          <a:solidFill>
            <a:srgbClr val="FAC400"/>
          </a:solidFill>
          <a:ln>
            <a:solidFill>
              <a:srgbClr val="FAC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812" y="3817565"/>
            <a:ext cx="571500" cy="31432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4"/>
          <a:srcRect t="4583"/>
          <a:stretch/>
        </p:blipFill>
        <p:spPr>
          <a:xfrm>
            <a:off x="4026975" y="3752058"/>
            <a:ext cx="657225" cy="44533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0691" y="3758583"/>
            <a:ext cx="685800" cy="447675"/>
          </a:xfrm>
          <a:prstGeom prst="rect">
            <a:avLst/>
          </a:prstGeom>
        </p:spPr>
      </p:pic>
      <p:sp>
        <p:nvSpPr>
          <p:cNvPr id="37" name="Right Arrow 36"/>
          <p:cNvSpPr/>
          <p:nvPr/>
        </p:nvSpPr>
        <p:spPr>
          <a:xfrm>
            <a:off x="10191485" y="3344065"/>
            <a:ext cx="1371600" cy="1280160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39" name="Rounded Rectangle 38"/>
          <p:cNvSpPr/>
          <p:nvPr/>
        </p:nvSpPr>
        <p:spPr>
          <a:xfrm>
            <a:off x="4610876" y="2027895"/>
            <a:ext cx="878981" cy="1339118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B0D2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2878459291"/>
              </p:ext>
            </p:extLst>
          </p:nvPr>
        </p:nvGraphicFramePr>
        <p:xfrm>
          <a:off x="915292" y="1097958"/>
          <a:ext cx="9679981" cy="32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2" name="Rounded Rectangle 41"/>
          <p:cNvSpPr/>
          <p:nvPr/>
        </p:nvSpPr>
        <p:spPr>
          <a:xfrm>
            <a:off x="4606659" y="4565597"/>
            <a:ext cx="878981" cy="1339118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B0D2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9279" y="1708387"/>
            <a:ext cx="1236044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34426" y="3067126"/>
            <a:ext cx="1188720" cy="14352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28476" y="4655073"/>
            <a:ext cx="945520" cy="10515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73759" y="2434933"/>
            <a:ext cx="676275" cy="5238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03860" y="3770444"/>
            <a:ext cx="666750" cy="59055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73759" y="5013961"/>
            <a:ext cx="666750" cy="5619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40304" y="4693921"/>
            <a:ext cx="607671" cy="6400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00034" y="2251664"/>
            <a:ext cx="677994" cy="73152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491" y="1917283"/>
            <a:ext cx="654424" cy="914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701265" y="2834887"/>
            <a:ext cx="904875" cy="6858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703675" y="4346498"/>
            <a:ext cx="777240" cy="70658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729839" y="5285590"/>
            <a:ext cx="847725" cy="61912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700307" y="2477883"/>
            <a:ext cx="1005840" cy="68222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746027" y="5374232"/>
            <a:ext cx="914400" cy="66930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1285769" y="4520164"/>
            <a:ext cx="484632" cy="6858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706792" y="4743616"/>
            <a:ext cx="513311" cy="59436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482008" y="2633173"/>
            <a:ext cx="20150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/>
            </a:pPr>
            <a:r>
              <a:rPr lang="pt-BR" sz="1400" noProof="0" dirty="0"/>
              <a:t>Centro Regional de Atenção ao AVC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73252" y="3351410"/>
            <a:ext cx="72327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rPr lang="pt-BR" noProof="0" dirty="0"/>
              <a:t>Agudo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052316" y="3907508"/>
            <a:ext cx="86074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rPr lang="pt-BR" noProof="0" dirty="0" err="1"/>
              <a:t>Reabilit</a:t>
            </a:r>
            <a:r>
              <a:rPr lang="pt-BR" noProof="0" dirty="0"/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571277" y="5647737"/>
            <a:ext cx="1951749" cy="604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/>
            </a:pPr>
            <a:r>
              <a:rPr lang="pt-BR" noProof="0" dirty="0"/>
              <a:t>Centro Distrital ou Hospital Comunitário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66634" y="2437776"/>
            <a:ext cx="11720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pt-BR" noProof="0" dirty="0"/>
              <a:t>Terapia ambulatorial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94314" y="3640324"/>
            <a:ext cx="11950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pt-BR" noProof="0" dirty="0"/>
              <a:t>Terapia domiciliar / Cuidados comunitários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18376" y="4967969"/>
            <a:ext cx="10354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pt-BR" noProof="0" dirty="0" err="1"/>
              <a:t>Acompanh</a:t>
            </a:r>
            <a:r>
              <a:rPr lang="pt-BR" noProof="0" dirty="0"/>
              <a:t>. médico / de fatores de risco</a:t>
            </a:r>
            <a:endParaRPr lang="pt-BR" sz="1400" noProof="0" dirty="0"/>
          </a:p>
        </p:txBody>
      </p:sp>
      <p:sp>
        <p:nvSpPr>
          <p:cNvPr id="49" name="TextBox 48"/>
          <p:cNvSpPr txBox="1"/>
          <p:nvPr/>
        </p:nvSpPr>
        <p:spPr>
          <a:xfrm>
            <a:off x="8613212" y="1958823"/>
            <a:ext cx="15764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pt-BR" noProof="0" dirty="0"/>
              <a:t>Lazer e recreação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618352" y="2639178"/>
            <a:ext cx="14082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pt-BR" noProof="0" dirty="0"/>
              <a:t>Serviços comunitários e apoios permanentes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597643" y="4297603"/>
            <a:ext cx="1371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pt-BR" noProof="0" dirty="0"/>
              <a:t>Emprego e educação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613175" y="5236831"/>
            <a:ext cx="1746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pt-BR" noProof="0" dirty="0"/>
              <a:t>Acompanhamento médico/de fatores de risco contínuo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097763" y="3573486"/>
            <a:ext cx="301459" cy="802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noProof="0" dirty="0"/>
          </a:p>
        </p:txBody>
      </p:sp>
      <p:sp>
        <p:nvSpPr>
          <p:cNvPr id="53" name="TextBox 52"/>
          <p:cNvSpPr txBox="1"/>
          <p:nvPr/>
        </p:nvSpPr>
        <p:spPr>
          <a:xfrm>
            <a:off x="10139573" y="3646895"/>
            <a:ext cx="1371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noProof="0" dirty="0"/>
              <a:t>Seguir com a vida!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732196" y="2964345"/>
            <a:ext cx="57740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pt-BR" noProof="0" dirty="0"/>
              <a:t>Início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33789" y="5404701"/>
            <a:ext cx="10354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/>
            </a:pPr>
            <a:r>
              <a:rPr lang="pt-BR" noProof="0" dirty="0"/>
              <a:t>Vida com apoios</a:t>
            </a:r>
            <a:r>
              <a:rPr lang="pt-BR" sz="100" noProof="0" dirty="0"/>
              <a:t>&lt;</a:t>
            </a:r>
            <a:br>
              <a:rPr lang="pt-BR" noProof="0" dirty="0"/>
            </a:br>
            <a:r>
              <a:rPr lang="pt-BR" noProof="0" dirty="0"/>
              <a:t>(</a:t>
            </a:r>
            <a:r>
              <a:rPr lang="pt-BR" i="1" noProof="0" dirty="0" err="1"/>
              <a:t>Supported</a:t>
            </a:r>
            <a:r>
              <a:rPr lang="pt-BR" i="1" noProof="0" dirty="0"/>
              <a:t> Living</a:t>
            </a:r>
            <a:r>
              <a:rPr lang="pt-BR" noProof="0" dirty="0"/>
              <a:t>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2400" y="1719505"/>
            <a:ext cx="1281351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pt-BR" sz="3200" b="1" i="0" u="none" baseline="0" noProof="0" dirty="0" err="1"/>
              <a:t>F</a:t>
            </a:r>
            <a:r>
              <a:rPr lang="pt-BR" sz="3200" b="1" i="0" u="none" baseline="0" noProof="0" dirty="0"/>
              <a:t> </a:t>
            </a:r>
            <a:r>
              <a:rPr lang="pt-BR" sz="1600" b="1" i="0" u="none" baseline="0" noProof="0" dirty="0"/>
              <a:t>(Rosto)</a:t>
            </a:r>
          </a:p>
          <a:p>
            <a:pPr algn="l" rtl="0"/>
            <a:r>
              <a:rPr lang="pt-BR" sz="3200" b="1" i="0" u="none" baseline="0" noProof="0" dirty="0"/>
              <a:t>A</a:t>
            </a:r>
            <a:r>
              <a:rPr lang="pt-BR" sz="3200" b="1" noProof="0" dirty="0"/>
              <a:t> </a:t>
            </a:r>
            <a:r>
              <a:rPr lang="pt-BR" sz="1600" b="1" i="0" u="none" baseline="0" noProof="0" dirty="0"/>
              <a:t>(Braço)</a:t>
            </a:r>
          </a:p>
          <a:p>
            <a:pPr algn="l" rtl="0"/>
            <a:r>
              <a:rPr lang="pt-BR" sz="3200" b="1" i="0" u="none" baseline="0" noProof="0" dirty="0" err="1"/>
              <a:t>S</a:t>
            </a:r>
            <a:r>
              <a:rPr lang="pt-BR" sz="3200" b="1" i="0" u="none" baseline="0" noProof="0" dirty="0"/>
              <a:t> </a:t>
            </a:r>
            <a:r>
              <a:rPr lang="pt-BR" sz="1600" b="1" i="0" u="none" baseline="0" noProof="0" dirty="0"/>
              <a:t>(Fala)</a:t>
            </a:r>
          </a:p>
          <a:p>
            <a:pPr algn="l" rtl="0"/>
            <a:r>
              <a:rPr lang="pt-BR" sz="3200" b="1" i="0" u="none" baseline="0" noProof="0" dirty="0" err="1"/>
              <a:t>T</a:t>
            </a:r>
            <a:r>
              <a:rPr lang="pt-BR" sz="3200" b="1" i="0" u="none" baseline="0" noProof="0" dirty="0"/>
              <a:t> </a:t>
            </a:r>
            <a:r>
              <a:rPr lang="pt-BR" sz="1600" b="1" i="0" u="none" baseline="0" noProof="0" dirty="0"/>
              <a:t>(Tempo)</a:t>
            </a:r>
            <a:endParaRPr lang="pt-BR" sz="2400" b="1" i="0" u="none" baseline="0" noProof="0" dirty="0"/>
          </a:p>
          <a:p>
            <a:pPr algn="ctr">
              <a:defRPr sz="2000" b="1"/>
            </a:pPr>
            <a:endParaRPr lang="pt-BR" noProof="0" dirty="0"/>
          </a:p>
        </p:txBody>
      </p:sp>
      <p:sp>
        <p:nvSpPr>
          <p:cNvPr id="59" name="TextBox 58"/>
          <p:cNvSpPr txBox="1"/>
          <p:nvPr/>
        </p:nvSpPr>
        <p:spPr>
          <a:xfrm>
            <a:off x="126468" y="4251436"/>
            <a:ext cx="945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/>
            </a:pPr>
            <a:r>
              <a:rPr lang="pt-BR" noProof="0" dirty="0"/>
              <a:t>Ligar </a:t>
            </a:r>
            <a:r>
              <a:rPr lang="pt-BR" noProof="0" dirty="0" err="1"/>
              <a:t>p</a:t>
            </a:r>
            <a:r>
              <a:rPr lang="pt-BR" noProof="0" dirty="0"/>
              <a:t>/</a:t>
            </a:r>
          </a:p>
          <a:p>
            <a:pPr>
              <a:defRPr b="1"/>
            </a:pPr>
            <a:r>
              <a:rPr lang="pt-BR" noProof="0" dirty="0"/>
              <a:t>911</a:t>
            </a:r>
          </a:p>
        </p:txBody>
      </p:sp>
    </p:spTree>
    <p:extLst>
      <p:ext uri="{BB962C8B-B14F-4D97-AF65-F5344CB8AC3E}">
        <p14:creationId xmlns:p14="http://schemas.microsoft.com/office/powerpoint/2010/main" val="183866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462" y="207987"/>
            <a:ext cx="1147656" cy="256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19498" y="74413"/>
            <a:ext cx="590443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rPr lang="pt-BR" dirty="0"/>
              <a:t>Minha jornada de recuperação do AVC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37171" y="140894"/>
            <a:ext cx="30524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dirty="0"/>
              <a:t>Nome: ___________________</a:t>
            </a:r>
          </a:p>
          <a:p>
            <a:r>
              <a:rPr lang="pt-BR" dirty="0"/>
              <a:t>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5602" y="437667"/>
            <a:ext cx="293400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dirty="0"/>
              <a:t>Data: ___________________</a:t>
            </a:r>
          </a:p>
          <a:p>
            <a:r>
              <a:rPr lang="pt-BR" dirty="0"/>
              <a:t> 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89897" y="1467819"/>
            <a:ext cx="3717238" cy="4846320"/>
          </a:xfrm>
          <a:prstGeom prst="roundRect">
            <a:avLst/>
          </a:prstGeom>
          <a:noFill/>
          <a:ln w="152400">
            <a:solidFill>
              <a:srgbClr val="FF8F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8" name="Rounded Rectangle 17"/>
          <p:cNvSpPr/>
          <p:nvPr/>
        </p:nvSpPr>
        <p:spPr>
          <a:xfrm>
            <a:off x="4071836" y="1467819"/>
            <a:ext cx="3565141" cy="4846320"/>
          </a:xfrm>
          <a:prstGeom prst="roundRect">
            <a:avLst/>
          </a:prstGeom>
          <a:noFill/>
          <a:ln w="152400"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9" name="Rounded Rectangle 18"/>
          <p:cNvSpPr/>
          <p:nvPr/>
        </p:nvSpPr>
        <p:spPr>
          <a:xfrm>
            <a:off x="7806545" y="1467819"/>
            <a:ext cx="4122599" cy="4846320"/>
          </a:xfrm>
          <a:prstGeom prst="roundRect">
            <a:avLst/>
          </a:prstGeom>
          <a:noFill/>
          <a:ln w="1524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394448981"/>
              </p:ext>
            </p:extLst>
          </p:nvPr>
        </p:nvGraphicFramePr>
        <p:xfrm>
          <a:off x="375365" y="1091587"/>
          <a:ext cx="11327480" cy="232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58336" y="507896"/>
            <a:ext cx="7977439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50"/>
            </a:pPr>
            <a:r>
              <a:rPr lang="pt-BR" dirty="0"/>
              <a:t>Pode ser que seja </a:t>
            </a:r>
            <a:r>
              <a:rPr lang="pt-BR" b="1" dirty="0"/>
              <a:t>necessário recorrer a </a:t>
            </a:r>
            <a:r>
              <a:rPr lang="pt-BR" dirty="0"/>
              <a:t>alguns dos </a:t>
            </a:r>
            <a:r>
              <a:rPr lang="pt-BR" b="1" dirty="0"/>
              <a:t>serviços abaixo</a:t>
            </a:r>
            <a:r>
              <a:rPr lang="pt-BR" dirty="0"/>
              <a:t> durante sua recuperação. Suas </a:t>
            </a:r>
            <a:r>
              <a:rPr lang="pt-BR" b="1" dirty="0"/>
              <a:t>necessidades</a:t>
            </a:r>
            <a:r>
              <a:rPr lang="pt-BR" dirty="0"/>
              <a:t> podem </a:t>
            </a:r>
            <a:r>
              <a:rPr lang="pt-BR" b="1" dirty="0"/>
              <a:t>mudar</a:t>
            </a:r>
            <a:r>
              <a:rPr lang="pt-BR" dirty="0"/>
              <a:t> com o tempo. </a:t>
            </a:r>
          </a:p>
          <a:p>
            <a:pPr>
              <a:defRPr sz="1050"/>
            </a:pPr>
            <a:r>
              <a:rPr lang="pt-BR" dirty="0"/>
              <a:t>Pode haver </a:t>
            </a:r>
            <a:r>
              <a:rPr lang="pt-BR" b="1" dirty="0"/>
              <a:t>custos</a:t>
            </a:r>
            <a:r>
              <a:rPr lang="pt-BR" dirty="0"/>
              <a:t> ou </a:t>
            </a:r>
            <a:r>
              <a:rPr lang="pt-BR" b="1" dirty="0"/>
              <a:t>copagamentos </a:t>
            </a:r>
            <a:r>
              <a:rPr lang="pt-BR" dirty="0"/>
              <a:t>para alguns serviços.</a:t>
            </a:r>
          </a:p>
          <a:p>
            <a:pPr>
              <a:defRPr sz="1050"/>
            </a:pPr>
            <a:r>
              <a:rPr lang="pt-BR" dirty="0"/>
              <a:t>Caso tenha </a:t>
            </a:r>
            <a:r>
              <a:rPr lang="pt-BR" b="1" dirty="0"/>
              <a:t>dúvidas</a:t>
            </a:r>
            <a:r>
              <a:rPr lang="pt-BR" dirty="0"/>
              <a:t>, </a:t>
            </a:r>
            <a:r>
              <a:rPr lang="pt-BR" b="1" dirty="0"/>
              <a:t>fale com</a:t>
            </a:r>
            <a:r>
              <a:rPr lang="pt-BR" dirty="0"/>
              <a:t> </a:t>
            </a:r>
            <a:r>
              <a:rPr lang="pt-BR" b="1" dirty="0"/>
              <a:t>sua equipe de saúde </a:t>
            </a:r>
            <a:r>
              <a:rPr lang="pt-BR" dirty="0"/>
              <a:t>ou </a:t>
            </a:r>
            <a:r>
              <a:rPr lang="pt-BR" b="1" dirty="0"/>
              <a:t>ligue para a Ontario HealthatHome (OHaH) </a:t>
            </a:r>
            <a:r>
              <a:rPr lang="pt-BR" dirty="0"/>
              <a:t>no número </a:t>
            </a:r>
            <a:r>
              <a:rPr lang="pt-BR" b="1" dirty="0"/>
              <a:t>310-2222</a:t>
            </a:r>
            <a:r>
              <a:rPr lang="pt-BR" dirty="0"/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5555" y="6459109"/>
            <a:ext cx="10237064" cy="274320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3D1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794938" y="1510995"/>
            <a:ext cx="785793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Internação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7279" y="1688174"/>
            <a:ext cx="1611339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Atendimento emergencial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62077" y="1861056"/>
            <a:ext cx="2319866" cy="5770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Coagulante</a:t>
            </a:r>
          </a:p>
          <a:p>
            <a:pPr>
              <a:defRPr sz="1050"/>
            </a:pPr>
            <a:r>
              <a:rPr lang="pt-BR" dirty="0"/>
              <a:t>Transferência para Centro Regional</a:t>
            </a:r>
          </a:p>
          <a:p>
            <a:pPr>
              <a:defRPr sz="1050"/>
            </a:pPr>
            <a:r>
              <a:rPr lang="pt-BR" dirty="0"/>
              <a:t>Procedimento de remoção de coágulos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16066" y="2365600"/>
            <a:ext cx="2414444" cy="90024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Atendimento em Unidade de AVC Agudo</a:t>
            </a:r>
          </a:p>
          <a:p>
            <a:pPr>
              <a:defRPr sz="1050"/>
            </a:pPr>
            <a:r>
              <a:rPr lang="pt-BR" dirty="0"/>
              <a:t>Reabilitação durante internação</a:t>
            </a:r>
          </a:p>
          <a:p>
            <a:pPr>
              <a:defRPr sz="1050"/>
            </a:pPr>
            <a:r>
              <a:rPr lang="pt-BR" dirty="0"/>
              <a:t>Unidade de AVC Integrada</a:t>
            </a:r>
          </a:p>
          <a:p>
            <a:pPr>
              <a:defRPr sz="1050"/>
            </a:pPr>
            <a:r>
              <a:rPr lang="pt-BR" dirty="0"/>
              <a:t>Outro: _______________________</a:t>
            </a:r>
          </a:p>
          <a:p>
            <a:pPr>
              <a:defRPr sz="1050"/>
            </a:pPr>
            <a:r>
              <a:rPr lang="pt-BR" dirty="0"/>
              <a:t>Consulta de alta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0535" y="3264311"/>
            <a:ext cx="2135521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Sua equipe de saúde pode incluir: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9266" y="3446788"/>
            <a:ext cx="2252540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Assistente(s) ___________________</a:t>
            </a:r>
          </a:p>
          <a:p>
            <a:pPr>
              <a:defRPr sz="1050"/>
            </a:pPr>
            <a:r>
              <a:rPr lang="pt-BR" dirty="0"/>
              <a:t>Gerente de caso _________________</a:t>
            </a:r>
          </a:p>
          <a:p>
            <a:pPr>
              <a:defRPr sz="1050"/>
            </a:pPr>
            <a:r>
              <a:rPr lang="pt-BR" dirty="0"/>
              <a:t>Coord. de Atendimento/Plan. de Alta</a:t>
            </a:r>
          </a:p>
          <a:p>
            <a:pPr>
              <a:defRPr sz="1050"/>
            </a:pPr>
            <a:r>
              <a:rPr lang="pt-BR" dirty="0"/>
              <a:t>Nutricionista</a:t>
            </a:r>
          </a:p>
          <a:p>
            <a:pPr>
              <a:defRPr sz="1050"/>
            </a:pPr>
            <a:r>
              <a:rPr lang="pt-BR" dirty="0"/>
              <a:t>Médico/a</a:t>
            </a:r>
          </a:p>
          <a:p>
            <a:pPr>
              <a:defRPr sz="1050"/>
            </a:pPr>
            <a:r>
              <a:rPr lang="pt-BR" dirty="0"/>
              <a:t>Navegador/a</a:t>
            </a:r>
          </a:p>
          <a:p>
            <a:pPr>
              <a:defRPr sz="1050"/>
            </a:pPr>
            <a:r>
              <a:rPr lang="pt-BR" dirty="0"/>
              <a:t>Enfermeiro/a</a:t>
            </a:r>
          </a:p>
          <a:p>
            <a:pPr>
              <a:defRPr sz="1050"/>
            </a:pPr>
            <a:r>
              <a:rPr lang="pt-BR" dirty="0"/>
              <a:t>Técnico/a de Enfermagem</a:t>
            </a:r>
          </a:p>
          <a:p>
            <a:pPr>
              <a:defRPr sz="1050"/>
            </a:pPr>
            <a:r>
              <a:rPr lang="pt-BR" dirty="0"/>
              <a:t>Terapeuta Ocupacional</a:t>
            </a:r>
          </a:p>
          <a:p>
            <a:pPr>
              <a:defRPr sz="1050"/>
            </a:pPr>
            <a:r>
              <a:rPr lang="pt-BR" dirty="0"/>
              <a:t>Visita de Pares/Voluntário/a</a:t>
            </a:r>
          </a:p>
          <a:p>
            <a:pPr>
              <a:defRPr sz="1050"/>
            </a:pPr>
            <a:r>
              <a:rPr lang="pt-BR" dirty="0"/>
              <a:t>Farmacêutico/a</a:t>
            </a:r>
          </a:p>
          <a:p>
            <a:pPr>
              <a:defRPr sz="1050"/>
            </a:pPr>
            <a:r>
              <a:rPr lang="pt-BR" dirty="0"/>
              <a:t>Fisioterapeuta</a:t>
            </a:r>
          </a:p>
          <a:p>
            <a:pPr>
              <a:defRPr sz="1050"/>
            </a:pPr>
            <a:r>
              <a:rPr lang="pt-BR" dirty="0"/>
              <a:t>Psicólogo/a</a:t>
            </a:r>
          </a:p>
          <a:p>
            <a:pPr>
              <a:defRPr sz="1050"/>
            </a:pPr>
            <a:r>
              <a:rPr lang="pt-BR" dirty="0"/>
              <a:t>Terapeuta de recreação</a:t>
            </a:r>
          </a:p>
          <a:p>
            <a:pPr>
              <a:defRPr sz="1050"/>
            </a:pPr>
            <a:r>
              <a:rPr lang="pt-BR" dirty="0"/>
              <a:t>Assistente social</a:t>
            </a:r>
          </a:p>
          <a:p>
            <a:pPr>
              <a:defRPr sz="1050"/>
            </a:pPr>
            <a:r>
              <a:rPr lang="pt-BR" dirty="0"/>
              <a:t>Assistente de fonoaudiologia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5260" y="6016494"/>
            <a:ext cx="2459328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Checagem de bem-estar para parceiro/a</a:t>
            </a:r>
          </a:p>
        </p:txBody>
      </p:sp>
      <p:sp>
        <p:nvSpPr>
          <p:cNvPr id="29" name="Action Button: Custom 28">
            <a:hlinkClick r:id="" action="ppaction://noaction" highlightClick="1"/>
          </p:cNvPr>
          <p:cNvSpPr/>
          <p:nvPr/>
        </p:nvSpPr>
        <p:spPr>
          <a:xfrm>
            <a:off x="988866" y="177846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36" name="Action Button: Custom 35">
            <a:hlinkClick r:id="" action="ppaction://noaction" highlightClick="1"/>
          </p:cNvPr>
          <p:cNvSpPr/>
          <p:nvPr/>
        </p:nvSpPr>
        <p:spPr>
          <a:xfrm>
            <a:off x="1137657" y="194945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38" name="Action Button: Custom 37">
            <a:hlinkClick r:id="" action="ppaction://noaction" highlightClick="1"/>
          </p:cNvPr>
          <p:cNvSpPr/>
          <p:nvPr/>
        </p:nvSpPr>
        <p:spPr>
          <a:xfrm>
            <a:off x="1137657" y="209164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0" name="Action Button: Custom 39">
            <a:hlinkClick r:id="" action="ppaction://noaction" highlightClick="1"/>
          </p:cNvPr>
          <p:cNvSpPr/>
          <p:nvPr/>
        </p:nvSpPr>
        <p:spPr>
          <a:xfrm>
            <a:off x="1137657" y="225029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3" name="Action Button: Custom 42">
            <a:hlinkClick r:id="" action="ppaction://noaction" highlightClick="1"/>
          </p:cNvPr>
          <p:cNvSpPr/>
          <p:nvPr/>
        </p:nvSpPr>
        <p:spPr>
          <a:xfrm>
            <a:off x="991485" y="244507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4" name="Action Button: Custom 43">
            <a:hlinkClick r:id="" action="ppaction://noaction" highlightClick="1"/>
          </p:cNvPr>
          <p:cNvSpPr/>
          <p:nvPr/>
        </p:nvSpPr>
        <p:spPr>
          <a:xfrm>
            <a:off x="988866" y="259770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6" name="Action Button: Custom 45">
            <a:hlinkClick r:id="" action="ppaction://noaction" highlightClick="1"/>
          </p:cNvPr>
          <p:cNvSpPr/>
          <p:nvPr/>
        </p:nvSpPr>
        <p:spPr>
          <a:xfrm>
            <a:off x="986131" y="275707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7" name="Action Button: Custom 46">
            <a:hlinkClick r:id="" action="ppaction://noaction" highlightClick="1"/>
          </p:cNvPr>
          <p:cNvSpPr/>
          <p:nvPr/>
        </p:nvSpPr>
        <p:spPr>
          <a:xfrm>
            <a:off x="986131" y="290719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8" name="Action Button: Custom 47">
            <a:hlinkClick r:id="" action="ppaction://noaction" highlightClick="1"/>
          </p:cNvPr>
          <p:cNvSpPr/>
          <p:nvPr/>
        </p:nvSpPr>
        <p:spPr>
          <a:xfrm>
            <a:off x="991463" y="307041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49" name="Action Button: Custom 48">
            <a:hlinkClick r:id="" action="ppaction://noaction" highlightClick="1"/>
          </p:cNvPr>
          <p:cNvSpPr/>
          <p:nvPr/>
        </p:nvSpPr>
        <p:spPr>
          <a:xfrm>
            <a:off x="984613" y="352810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0" name="Action Button: Custom 49">
            <a:hlinkClick r:id="" action="ppaction://noaction" highlightClick="1"/>
          </p:cNvPr>
          <p:cNvSpPr/>
          <p:nvPr/>
        </p:nvSpPr>
        <p:spPr>
          <a:xfrm>
            <a:off x="985766" y="369499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1" name="Action Button: Custom 50">
            <a:hlinkClick r:id="" action="ppaction://noaction" highlightClick="1"/>
          </p:cNvPr>
          <p:cNvSpPr/>
          <p:nvPr/>
        </p:nvSpPr>
        <p:spPr>
          <a:xfrm>
            <a:off x="984613" y="385887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2" name="Action Button: Custom 51">
            <a:hlinkClick r:id="" action="ppaction://noaction" highlightClick="1"/>
          </p:cNvPr>
          <p:cNvSpPr/>
          <p:nvPr/>
        </p:nvSpPr>
        <p:spPr>
          <a:xfrm>
            <a:off x="982701" y="400898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3" name="Action Button: Custom 52">
            <a:hlinkClick r:id="" action="ppaction://noaction" highlightClick="1"/>
          </p:cNvPr>
          <p:cNvSpPr/>
          <p:nvPr/>
        </p:nvSpPr>
        <p:spPr>
          <a:xfrm>
            <a:off x="980789" y="415572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4" name="Action Button: Custom 53">
            <a:hlinkClick r:id="" action="ppaction://noaction" highlightClick="1"/>
          </p:cNvPr>
          <p:cNvSpPr/>
          <p:nvPr/>
        </p:nvSpPr>
        <p:spPr>
          <a:xfrm>
            <a:off x="980789" y="43155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5" name="Action Button: Custom 54">
            <a:hlinkClick r:id="" action="ppaction://noaction" highlightClick="1"/>
          </p:cNvPr>
          <p:cNvSpPr/>
          <p:nvPr/>
        </p:nvSpPr>
        <p:spPr>
          <a:xfrm>
            <a:off x="996219" y="447534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6" name="Action Button: Custom 55">
            <a:hlinkClick r:id="" action="ppaction://noaction" highlightClick="1"/>
          </p:cNvPr>
          <p:cNvSpPr/>
          <p:nvPr/>
        </p:nvSpPr>
        <p:spPr>
          <a:xfrm>
            <a:off x="984613" y="465271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7" name="Action Button: Custom 56">
            <a:hlinkClick r:id="" action="ppaction://noaction" highlightClick="1"/>
          </p:cNvPr>
          <p:cNvSpPr/>
          <p:nvPr/>
        </p:nvSpPr>
        <p:spPr>
          <a:xfrm>
            <a:off x="992936" y="480755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8" name="Action Button: Custom 57">
            <a:hlinkClick r:id="" action="ppaction://noaction" highlightClick="1"/>
          </p:cNvPr>
          <p:cNvSpPr/>
          <p:nvPr/>
        </p:nvSpPr>
        <p:spPr>
          <a:xfrm>
            <a:off x="992936" y="496274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59" name="Action Button: Custom 58">
            <a:hlinkClick r:id="" action="ppaction://noaction" highlightClick="1"/>
          </p:cNvPr>
          <p:cNvSpPr/>
          <p:nvPr/>
        </p:nvSpPr>
        <p:spPr>
          <a:xfrm>
            <a:off x="984333" y="512367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0" name="Action Button: Custom 59">
            <a:hlinkClick r:id="" action="ppaction://noaction" highlightClick="1"/>
          </p:cNvPr>
          <p:cNvSpPr/>
          <p:nvPr/>
        </p:nvSpPr>
        <p:spPr>
          <a:xfrm>
            <a:off x="987616" y="529212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1" name="Action Button: Custom 60">
            <a:hlinkClick r:id="" action="ppaction://noaction" highlightClick="1"/>
          </p:cNvPr>
          <p:cNvSpPr/>
          <p:nvPr/>
        </p:nvSpPr>
        <p:spPr>
          <a:xfrm>
            <a:off x="984333" y="545129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2" name="Action Button: Custom 61">
            <a:hlinkClick r:id="" action="ppaction://noaction" highlightClick="1"/>
          </p:cNvPr>
          <p:cNvSpPr/>
          <p:nvPr/>
        </p:nvSpPr>
        <p:spPr>
          <a:xfrm>
            <a:off x="980409" y="560823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3" name="Action Button: Custom 62">
            <a:hlinkClick r:id="" action="ppaction://noaction" highlightClick="1"/>
          </p:cNvPr>
          <p:cNvSpPr/>
          <p:nvPr/>
        </p:nvSpPr>
        <p:spPr>
          <a:xfrm>
            <a:off x="973966" y="577088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4" name="Action Button: Custom 63">
            <a:hlinkClick r:id="" action="ppaction://noaction" highlightClick="1"/>
          </p:cNvPr>
          <p:cNvSpPr/>
          <p:nvPr/>
        </p:nvSpPr>
        <p:spPr>
          <a:xfrm>
            <a:off x="984333" y="592477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65" name="Action Button: Custom 64">
            <a:hlinkClick r:id="" action="ppaction://noaction" highlightClick="1"/>
          </p:cNvPr>
          <p:cNvSpPr/>
          <p:nvPr/>
        </p:nvSpPr>
        <p:spPr>
          <a:xfrm>
            <a:off x="794938" y="609886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31" name="TextBox 30"/>
          <p:cNvSpPr txBox="1"/>
          <p:nvPr/>
        </p:nvSpPr>
        <p:spPr>
          <a:xfrm>
            <a:off x="1310624" y="6436502"/>
            <a:ext cx="98680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/>
            </a:pPr>
            <a:r>
              <a:rPr lang="pt-BR" dirty="0"/>
              <a:t>Transporte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55351" y="6492240"/>
            <a:ext cx="800219" cy="246221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pPr>
              <a:defRPr sz="1000"/>
            </a:pPr>
            <a:r>
              <a:rPr lang="pt-BR" dirty="0"/>
              <a:t>Si próprio/a</a:t>
            </a:r>
            <a:endParaRPr lang="pt-BR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3780576" y="6492240"/>
            <a:ext cx="995785" cy="253916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r>
              <a:rPr lang="pt-BR" sz="1050" dirty="0"/>
              <a:t>Família/</a:t>
            </a:r>
            <a:r>
              <a:rPr lang="pt-BR" sz="1000" dirty="0"/>
              <a:t>amigos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958262" y="6492240"/>
            <a:ext cx="1895071" cy="253916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r>
              <a:rPr lang="pt-BR" sz="1000" dirty="0"/>
              <a:t>Serviços de</a:t>
            </a:r>
            <a:r>
              <a:rPr lang="pt-BR" sz="1050" dirty="0"/>
              <a:t> transporte acessível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825828" y="6492240"/>
            <a:ext cx="1587294" cy="246221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pPr>
              <a:defRPr sz="1000"/>
            </a:pPr>
            <a:r>
              <a:rPr lang="pt-BR" dirty="0"/>
              <a:t>Retreinamento de direção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426707" y="6492240"/>
            <a:ext cx="1853392" cy="246221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pPr>
              <a:defRPr sz="1000"/>
            </a:pPr>
            <a:r>
              <a:rPr lang="pt-BR" dirty="0"/>
              <a:t>Transporte público (ônibus/táxi)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385056" y="6492240"/>
            <a:ext cx="542136" cy="246221"/>
          </a:xfrm>
          <a:prstGeom prst="rect">
            <a:avLst/>
          </a:prstGeom>
          <a:noFill/>
        </p:spPr>
        <p:txBody>
          <a:bodyPr wrap="square" anchor="b" anchorCtr="0">
            <a:spAutoFit/>
          </a:bodyPr>
          <a:lstStyle/>
          <a:p>
            <a:pPr>
              <a:defRPr sz="1000"/>
            </a:pPr>
            <a:r>
              <a:rPr lang="pt-BR" dirty="0"/>
              <a:t>Outros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91586" y="1598643"/>
            <a:ext cx="2372765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b="1" dirty="0"/>
              <a:t>Início:</a:t>
            </a:r>
            <a:r>
              <a:rPr lang="pt-BR" dirty="0"/>
              <a:t>___________________________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802737" y="1925044"/>
            <a:ext cx="2501006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Serviços de apoio </a:t>
            </a:r>
            <a:r>
              <a:rPr lang="pt-BR" i="1" dirty="0"/>
              <a:t>(Supported Living)</a:t>
            </a:r>
          </a:p>
          <a:p>
            <a:pPr>
              <a:defRPr sz="1050"/>
            </a:pPr>
            <a:r>
              <a:rPr lang="pt-BR" dirty="0"/>
              <a:t>Nome da unidade: ___________________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630273" y="2367388"/>
            <a:ext cx="205344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50"/>
            </a:pPr>
            <a:r>
              <a:rPr lang="pt-BR" dirty="0"/>
              <a:t>Coord. de Atend./</a:t>
            </a:r>
          </a:p>
          <a:p>
            <a:pPr>
              <a:defRPr sz="1050"/>
            </a:pPr>
            <a:r>
              <a:rPr lang="pt-BR" dirty="0"/>
              <a:t>Ger. de Caso: ___________</a:t>
            </a:r>
          </a:p>
          <a:p>
            <a:pPr>
              <a:defRPr sz="1050"/>
            </a:pPr>
            <a:r>
              <a:rPr lang="pt-BR" dirty="0"/>
              <a:t>Pessoal de apoio a cuidador/a</a:t>
            </a:r>
          </a:p>
          <a:p>
            <a:pPr>
              <a:defRPr sz="1050"/>
            </a:pPr>
            <a:r>
              <a:rPr lang="pt-BR" dirty="0"/>
              <a:t>Nutricionista</a:t>
            </a:r>
          </a:p>
          <a:p>
            <a:pPr>
              <a:defRPr sz="1050"/>
            </a:pPr>
            <a:r>
              <a:rPr lang="pt-BR" dirty="0"/>
              <a:t>Prestadora de equipamentos</a:t>
            </a:r>
          </a:p>
          <a:p>
            <a:pPr>
              <a:defRPr sz="1050"/>
            </a:pPr>
            <a:r>
              <a:rPr lang="pt-BR" dirty="0"/>
              <a:t>Dono/a de casa</a:t>
            </a:r>
          </a:p>
          <a:p>
            <a:pPr>
              <a:defRPr sz="1050"/>
            </a:pPr>
            <a:r>
              <a:rPr lang="pt-BR" dirty="0"/>
              <a:t>Entregadora de refeições</a:t>
            </a:r>
          </a:p>
          <a:p>
            <a:pPr>
              <a:defRPr sz="1050"/>
            </a:pPr>
            <a:r>
              <a:rPr lang="pt-BR" dirty="0"/>
              <a:t>Navegador/a</a:t>
            </a:r>
          </a:p>
          <a:p>
            <a:pPr>
              <a:defRPr sz="1050"/>
            </a:pPr>
            <a:r>
              <a:rPr lang="pt-BR" dirty="0"/>
              <a:t>Enfermeiro/a</a:t>
            </a:r>
          </a:p>
          <a:p>
            <a:pPr>
              <a:defRPr sz="1050"/>
            </a:pPr>
            <a:r>
              <a:rPr lang="pt-BR" dirty="0"/>
              <a:t>Terapeuta Ocupacional</a:t>
            </a:r>
          </a:p>
          <a:p>
            <a:pPr>
              <a:defRPr sz="1050"/>
            </a:pPr>
            <a:r>
              <a:rPr lang="pt-BR" dirty="0"/>
              <a:t>Prof. cuidados pessoais</a:t>
            </a:r>
          </a:p>
          <a:p>
            <a:pPr>
              <a:defRPr sz="1050"/>
            </a:pPr>
            <a:r>
              <a:rPr lang="pt-BR" dirty="0"/>
              <a:t>Fisioterapeuta</a:t>
            </a:r>
          </a:p>
          <a:p>
            <a:pPr>
              <a:defRPr sz="1050"/>
            </a:pPr>
            <a:r>
              <a:rPr lang="pt-BR" dirty="0"/>
              <a:t>‘Cuidad. de Alívio' </a:t>
            </a:r>
            <a:r>
              <a:rPr lang="pt-BR" i="1" dirty="0"/>
              <a:t>(respite care)</a:t>
            </a:r>
          </a:p>
          <a:p>
            <a:pPr>
              <a:defRPr sz="1050"/>
            </a:pPr>
            <a:r>
              <a:rPr lang="pt-BR" dirty="0"/>
              <a:t>Assistente social</a:t>
            </a:r>
          </a:p>
          <a:p>
            <a:pPr>
              <a:defRPr sz="1050"/>
            </a:pPr>
            <a:r>
              <a:rPr lang="pt-BR" dirty="0"/>
              <a:t>Fonoaudiológo/a</a:t>
            </a:r>
          </a:p>
          <a:p>
            <a:pPr>
              <a:defRPr sz="1050"/>
            </a:pPr>
            <a:r>
              <a:rPr lang="pt-BR" dirty="0"/>
              <a:t>Profissional cuidados espirituais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6067" y="1843150"/>
            <a:ext cx="457200" cy="42566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5365" y="1993467"/>
            <a:ext cx="457200" cy="360947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9163" y="4169230"/>
            <a:ext cx="365760" cy="457200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4648613" y="4961855"/>
            <a:ext cx="2624436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/>
            </a:pPr>
            <a:r>
              <a:rPr lang="pt-BR" dirty="0"/>
              <a:t>Acompanhamento médico/de fatores de risco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96307" y="5106825"/>
            <a:ext cx="2398413" cy="90024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Clínica de Prevenção de AVC</a:t>
            </a:r>
          </a:p>
          <a:p>
            <a:pPr>
              <a:defRPr sz="1050"/>
            </a:pPr>
            <a:r>
              <a:rPr lang="pt-BR" dirty="0"/>
              <a:t>Médico/a de família</a:t>
            </a:r>
          </a:p>
          <a:p>
            <a:pPr>
              <a:defRPr sz="1050"/>
            </a:pPr>
            <a:r>
              <a:rPr lang="pt-BR" dirty="0"/>
              <a:t>Técnico/a de Enfermagem</a:t>
            </a:r>
          </a:p>
          <a:p>
            <a:pPr>
              <a:defRPr sz="1050"/>
            </a:pPr>
            <a:r>
              <a:rPr lang="pt-BR" dirty="0"/>
              <a:t>Especialista: ________________</a:t>
            </a:r>
          </a:p>
          <a:p>
            <a:pPr>
              <a:defRPr sz="1050"/>
            </a:pPr>
            <a:r>
              <a:rPr lang="pt-BR" dirty="0"/>
              <a:t>Outras indicações __________________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899113" y="5991779"/>
            <a:ext cx="2486578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Checagem de bem-estar para parceiro/a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347493" y="5991779"/>
            <a:ext cx="2496196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Checagem de bem-estar para parceiro/a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187922" y="2796508"/>
            <a:ext cx="140490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50" b="1"/>
            </a:pPr>
            <a:r>
              <a:rPr lang="pt-BR" dirty="0"/>
              <a:t>Terapia ambulatorial</a:t>
            </a:r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87922" y="2964955"/>
            <a:ext cx="590550" cy="50482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188912" y="3948532"/>
            <a:ext cx="552450" cy="476250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4784279" y="3102564"/>
            <a:ext cx="761747" cy="3847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50"/>
            </a:pPr>
            <a:r>
              <a:rPr lang="pt-BR" dirty="0"/>
              <a:t>Em hospital</a:t>
            </a:r>
          </a:p>
          <a:p>
            <a:pPr>
              <a:defRPr sz="950"/>
            </a:pPr>
            <a:r>
              <a:rPr lang="pt-BR" dirty="0"/>
              <a:t>Em clínica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640999" y="3816857"/>
            <a:ext cx="9412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50" b="1"/>
            </a:pPr>
            <a:r>
              <a:rPr lang="pt-BR" dirty="0"/>
              <a:t>Terapia domiciliar / cuidados comunitários</a:t>
            </a:r>
          </a:p>
        </p:txBody>
      </p:sp>
      <p:sp>
        <p:nvSpPr>
          <p:cNvPr id="88" name="Action Button: Custom 87">
            <a:hlinkClick r:id="" action="ppaction://noaction" highlightClick="1"/>
          </p:cNvPr>
          <p:cNvSpPr/>
          <p:nvPr/>
        </p:nvSpPr>
        <p:spPr>
          <a:xfrm>
            <a:off x="5525478" y="245008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89" name="Action Button: Custom 88">
            <a:hlinkClick r:id="" action="ppaction://noaction" highlightClick="1"/>
          </p:cNvPr>
          <p:cNvSpPr/>
          <p:nvPr/>
        </p:nvSpPr>
        <p:spPr>
          <a:xfrm>
            <a:off x="5525478" y="260878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0" name="Action Button: Custom 89">
            <a:hlinkClick r:id="" action="ppaction://noaction" highlightClick="1"/>
          </p:cNvPr>
          <p:cNvSpPr/>
          <p:nvPr/>
        </p:nvSpPr>
        <p:spPr>
          <a:xfrm>
            <a:off x="5529453" y="277786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1" name="Action Button: Custom 90">
            <a:hlinkClick r:id="" action="ppaction://noaction" highlightClick="1"/>
          </p:cNvPr>
          <p:cNvSpPr/>
          <p:nvPr/>
        </p:nvSpPr>
        <p:spPr>
          <a:xfrm>
            <a:off x="5529453" y="294469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2" name="Action Button: Custom 91">
            <a:hlinkClick r:id="" action="ppaction://noaction" highlightClick="1"/>
          </p:cNvPr>
          <p:cNvSpPr/>
          <p:nvPr/>
        </p:nvSpPr>
        <p:spPr>
          <a:xfrm>
            <a:off x="5529453" y="310155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3" name="Action Button: Custom 92">
            <a:hlinkClick r:id="" action="ppaction://noaction" highlightClick="1"/>
          </p:cNvPr>
          <p:cNvSpPr/>
          <p:nvPr/>
        </p:nvSpPr>
        <p:spPr>
          <a:xfrm>
            <a:off x="5527778" y="325047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4" name="Action Button: Custom 93">
            <a:hlinkClick r:id="" action="ppaction://noaction" highlightClick="1"/>
          </p:cNvPr>
          <p:cNvSpPr/>
          <p:nvPr/>
        </p:nvSpPr>
        <p:spPr>
          <a:xfrm>
            <a:off x="5530171" y="341859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5" name="Action Button: Custom 94">
            <a:hlinkClick r:id="" action="ppaction://noaction" highlightClick="1"/>
          </p:cNvPr>
          <p:cNvSpPr/>
          <p:nvPr/>
        </p:nvSpPr>
        <p:spPr>
          <a:xfrm>
            <a:off x="5526196" y="357565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6" name="Action Button: Custom 95">
            <a:hlinkClick r:id="" action="ppaction://noaction" highlightClick="1"/>
          </p:cNvPr>
          <p:cNvSpPr/>
          <p:nvPr/>
        </p:nvSpPr>
        <p:spPr>
          <a:xfrm>
            <a:off x="5531453" y="37508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7" name="Action Button: Custom 96">
            <a:hlinkClick r:id="" action="ppaction://noaction" highlightClick="1"/>
          </p:cNvPr>
          <p:cNvSpPr/>
          <p:nvPr/>
        </p:nvSpPr>
        <p:spPr>
          <a:xfrm>
            <a:off x="5528967" y="389194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8" name="Action Button: Custom 97">
            <a:hlinkClick r:id="" action="ppaction://noaction" highlightClick="1"/>
          </p:cNvPr>
          <p:cNvSpPr/>
          <p:nvPr/>
        </p:nvSpPr>
        <p:spPr>
          <a:xfrm>
            <a:off x="5531369" y="405013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99" name="Action Button: Custom 98">
            <a:hlinkClick r:id="" action="ppaction://noaction" highlightClick="1"/>
          </p:cNvPr>
          <p:cNvSpPr/>
          <p:nvPr/>
        </p:nvSpPr>
        <p:spPr>
          <a:xfrm>
            <a:off x="5528221" y="420053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0" name="Action Button: Custom 99">
            <a:hlinkClick r:id="" action="ppaction://noaction" highlightClick="1"/>
          </p:cNvPr>
          <p:cNvSpPr/>
          <p:nvPr/>
        </p:nvSpPr>
        <p:spPr>
          <a:xfrm>
            <a:off x="5520904" y="43671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1" name="Action Button: Custom 100">
            <a:hlinkClick r:id="" action="ppaction://noaction" highlightClick="1"/>
          </p:cNvPr>
          <p:cNvSpPr/>
          <p:nvPr/>
        </p:nvSpPr>
        <p:spPr>
          <a:xfrm>
            <a:off x="5527778" y="453232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2" name="Action Button: Custom 101">
            <a:hlinkClick r:id="" action="ppaction://noaction" highlightClick="1"/>
          </p:cNvPr>
          <p:cNvSpPr/>
          <p:nvPr/>
        </p:nvSpPr>
        <p:spPr>
          <a:xfrm>
            <a:off x="5537654" y="469155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3" name="Action Button: Custom 102">
            <a:hlinkClick r:id="" action="ppaction://noaction" highlightClick="1"/>
          </p:cNvPr>
          <p:cNvSpPr/>
          <p:nvPr/>
        </p:nvSpPr>
        <p:spPr>
          <a:xfrm>
            <a:off x="5542728" y="485673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4" name="Action Button: Custom 103">
            <a:hlinkClick r:id="" action="ppaction://noaction" highlightClick="1"/>
          </p:cNvPr>
          <p:cNvSpPr/>
          <p:nvPr/>
        </p:nvSpPr>
        <p:spPr>
          <a:xfrm>
            <a:off x="4764268" y="318432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5" name="Action Button: Custom 104">
            <a:hlinkClick r:id="" action="ppaction://noaction" highlightClick="1"/>
          </p:cNvPr>
          <p:cNvSpPr/>
          <p:nvPr/>
        </p:nvSpPr>
        <p:spPr>
          <a:xfrm>
            <a:off x="4764268" y="331775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6" name="Action Button: Custom 105">
            <a:hlinkClick r:id="" action="ppaction://noaction" highlightClick="1"/>
          </p:cNvPr>
          <p:cNvSpPr/>
          <p:nvPr/>
        </p:nvSpPr>
        <p:spPr>
          <a:xfrm>
            <a:off x="4958262" y="520596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8" name="Action Button: Custom 107">
            <a:hlinkClick r:id="" action="ppaction://noaction" highlightClick="1"/>
          </p:cNvPr>
          <p:cNvSpPr/>
          <p:nvPr/>
        </p:nvSpPr>
        <p:spPr>
          <a:xfrm>
            <a:off x="4958262" y="535925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09" name="Action Button: Custom 108">
            <a:hlinkClick r:id="" action="ppaction://noaction" highlightClick="1"/>
          </p:cNvPr>
          <p:cNvSpPr/>
          <p:nvPr/>
        </p:nvSpPr>
        <p:spPr>
          <a:xfrm>
            <a:off x="4958262" y="551961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10" name="Action Button: Custom 109">
            <a:hlinkClick r:id="" action="ppaction://noaction" highlightClick="1"/>
          </p:cNvPr>
          <p:cNvSpPr/>
          <p:nvPr/>
        </p:nvSpPr>
        <p:spPr>
          <a:xfrm>
            <a:off x="4955159" y="568926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11" name="Action Button: Custom 110">
            <a:hlinkClick r:id="" action="ppaction://noaction" highlightClick="1"/>
          </p:cNvPr>
          <p:cNvSpPr/>
          <p:nvPr/>
        </p:nvSpPr>
        <p:spPr>
          <a:xfrm>
            <a:off x="4955159" y="584680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12" name="Action Button: Custom 111">
            <a:hlinkClick r:id="" action="ppaction://noaction" highlightClick="1"/>
          </p:cNvPr>
          <p:cNvSpPr/>
          <p:nvPr/>
        </p:nvSpPr>
        <p:spPr>
          <a:xfrm>
            <a:off x="4853878" y="607407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pic>
        <p:nvPicPr>
          <p:cNvPr id="113" name="Picture 11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05866" y="4976257"/>
            <a:ext cx="457200" cy="367393"/>
          </a:xfrm>
          <a:prstGeom prst="rect">
            <a:avLst/>
          </a:prstGeom>
        </p:spPr>
      </p:pic>
      <p:sp>
        <p:nvSpPr>
          <p:cNvPr id="114" name="TextBox 113"/>
          <p:cNvSpPr txBox="1"/>
          <p:nvPr/>
        </p:nvSpPr>
        <p:spPr>
          <a:xfrm>
            <a:off x="8094836" y="1591153"/>
            <a:ext cx="1151277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Lazer e recreação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8541194" y="2059371"/>
            <a:ext cx="270619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BR" sz="1050" b="1" dirty="0"/>
              <a:t>Hobbies: </a:t>
            </a:r>
            <a:r>
              <a:rPr lang="pt-BR" sz="1050" dirty="0"/>
              <a:t>_________</a:t>
            </a:r>
            <a:r>
              <a:rPr lang="pt-BR" sz="1050" b="1" dirty="0"/>
              <a:t> Voluntariado: </a:t>
            </a:r>
            <a:r>
              <a:rPr lang="pt-BR" sz="1100" dirty="0"/>
              <a:t>________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541194" y="1734897"/>
            <a:ext cx="2257349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Programas de exercício comunitários</a:t>
            </a:r>
          </a:p>
          <a:p>
            <a:pPr>
              <a:defRPr sz="1050"/>
            </a:pPr>
            <a:r>
              <a:rPr lang="pt-BR" dirty="0"/>
              <a:t>Programas de recreação comunitários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8405679" y="2231296"/>
            <a:ext cx="2073003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Grupos de apoio a vítimas de AVC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541194" y="2429671"/>
            <a:ext cx="2712602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Programas de exercícios específicos para AVC</a:t>
            </a:r>
          </a:p>
          <a:p>
            <a:pPr>
              <a:defRPr sz="1050"/>
            </a:pPr>
            <a:r>
              <a:rPr lang="pt-BR" dirty="0"/>
              <a:t>Programas de afasia/comunicação</a:t>
            </a:r>
          </a:p>
          <a:p>
            <a:pPr>
              <a:defRPr sz="1050"/>
            </a:pPr>
            <a:r>
              <a:rPr lang="pt-BR" dirty="0"/>
              <a:t>Programas "Vivendo com AVC"</a:t>
            </a:r>
          </a:p>
          <a:p>
            <a:pPr>
              <a:defRPr sz="1050"/>
            </a:pPr>
            <a:r>
              <a:rPr lang="pt-BR" dirty="0"/>
              <a:t>Grupos de Apoio Sobrev. e Cuidadores/as AVC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965439" y="3129880"/>
            <a:ext cx="1410964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Serviços comunitários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971246" y="3273381"/>
            <a:ext cx="6394696" cy="1223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50"/>
            </a:pPr>
            <a:r>
              <a:rPr lang="pt-BR" dirty="0"/>
              <a:t>Aconselhamento de apoio</a:t>
            </a:r>
          </a:p>
          <a:p>
            <a:pPr>
              <a:defRPr sz="1050"/>
            </a:pPr>
            <a:r>
              <a:rPr lang="pt-BR" dirty="0"/>
              <a:t>Apoios sociais</a:t>
            </a:r>
          </a:p>
          <a:p>
            <a:pPr>
              <a:defRPr sz="1050"/>
            </a:pPr>
            <a:r>
              <a:rPr lang="pt-BR" dirty="0"/>
              <a:t>Apoios espirituais</a:t>
            </a:r>
          </a:p>
          <a:p>
            <a:pPr>
              <a:defRPr sz="1050"/>
            </a:pPr>
            <a:r>
              <a:rPr lang="pt-BR" dirty="0"/>
              <a:t>Serv. p/ lesões cerebrais</a:t>
            </a:r>
          </a:p>
          <a:p>
            <a:pPr>
              <a:defRPr sz="1050"/>
            </a:pPr>
            <a:r>
              <a:rPr lang="pt-BR" dirty="0"/>
              <a:t>Programas "Dia de Adulto"</a:t>
            </a:r>
          </a:p>
          <a:p>
            <a:pPr>
              <a:defRPr sz="1050"/>
            </a:pPr>
            <a:r>
              <a:rPr lang="pt-BR" dirty="0"/>
              <a:t>Programas de afasia/comunicação</a:t>
            </a:r>
          </a:p>
          <a:p>
            <a:pPr>
              <a:defRPr sz="1050"/>
            </a:pPr>
            <a:r>
              <a:rPr lang="pt-BR" dirty="0"/>
              <a:t>Apoios de gestão do comportamento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0122605" y="3280023"/>
            <a:ext cx="1657826" cy="90024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Apoios financeiros</a:t>
            </a:r>
          </a:p>
          <a:p>
            <a:pPr>
              <a:defRPr sz="1050"/>
            </a:pPr>
            <a:r>
              <a:rPr lang="pt-BR" dirty="0"/>
              <a:t>Progr. refeições em grupo</a:t>
            </a:r>
          </a:p>
          <a:p>
            <a:pPr>
              <a:defRPr sz="1050"/>
            </a:pPr>
            <a:r>
              <a:rPr lang="pt-BR" dirty="0"/>
              <a:t>Centros e apoios culturais</a:t>
            </a:r>
          </a:p>
          <a:p>
            <a:pPr>
              <a:defRPr sz="1050"/>
            </a:pPr>
            <a:r>
              <a:rPr lang="pt-BR" dirty="0"/>
              <a:t>Programa de autogestão</a:t>
            </a:r>
          </a:p>
          <a:p>
            <a:pPr>
              <a:defRPr sz="1050"/>
            </a:pPr>
            <a:r>
              <a:rPr lang="pt-BR" dirty="0"/>
              <a:t>Retreinamento de direção</a:t>
            </a:r>
          </a:p>
        </p:txBody>
      </p:sp>
      <p:sp>
        <p:nvSpPr>
          <p:cNvPr id="122" name="Action Button: Custom 121">
            <a:hlinkClick r:id="" action="ppaction://noaction" highlightClick="1"/>
          </p:cNvPr>
          <p:cNvSpPr/>
          <p:nvPr/>
        </p:nvSpPr>
        <p:spPr>
          <a:xfrm>
            <a:off x="7914307" y="336211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23" name="TextBox 122"/>
          <p:cNvSpPr txBox="1"/>
          <p:nvPr/>
        </p:nvSpPr>
        <p:spPr>
          <a:xfrm>
            <a:off x="8518529" y="4568198"/>
            <a:ext cx="2549096" cy="5770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Retorno ao trabalho ou à escola: _______</a:t>
            </a:r>
          </a:p>
          <a:p>
            <a:pPr>
              <a:defRPr sz="1050"/>
            </a:pPr>
            <a:r>
              <a:rPr lang="pt-BR" dirty="0"/>
              <a:t>Serviços de busca de emprego:⁠_________</a:t>
            </a:r>
          </a:p>
          <a:p>
            <a:pPr>
              <a:defRPr sz="1050"/>
            </a:pPr>
            <a:r>
              <a:rPr lang="pt-BR" dirty="0"/>
              <a:t>Apoio à educação continuada: _________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8359070" y="4415440"/>
            <a:ext cx="1338828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Emprego e educação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359070" y="5143220"/>
            <a:ext cx="2186817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 b="1"/>
            </a:pPr>
            <a:r>
              <a:rPr lang="pt-BR" dirty="0"/>
              <a:t>Acompanhamento médico contínuo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8518529" y="5323452"/>
            <a:ext cx="2412840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50"/>
            </a:pPr>
            <a:r>
              <a:rPr lang="pt-BR" dirty="0"/>
              <a:t>Clínica de Prevenção de AVC</a:t>
            </a:r>
          </a:p>
          <a:p>
            <a:pPr>
              <a:defRPr sz="1050"/>
            </a:pPr>
            <a:r>
              <a:rPr lang="pt-BR" dirty="0"/>
              <a:t>Médico/a de família</a:t>
            </a:r>
          </a:p>
          <a:p>
            <a:pPr>
              <a:defRPr sz="1050"/>
            </a:pPr>
            <a:r>
              <a:rPr lang="pt-BR" dirty="0"/>
              <a:t>Especialista: ________________</a:t>
            </a:r>
          </a:p>
          <a:p>
            <a:pPr>
              <a:defRPr sz="1050"/>
            </a:pPr>
            <a:r>
              <a:rPr lang="pt-BR" dirty="0"/>
              <a:t>Outros encaminhamentos: ___________</a:t>
            </a:r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62183" y="5397136"/>
            <a:ext cx="457200" cy="367393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71475" y="1788533"/>
            <a:ext cx="274320" cy="457200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64715" y="2584587"/>
            <a:ext cx="457200" cy="398207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10562" y="4577378"/>
            <a:ext cx="457200" cy="435078"/>
          </a:xfrm>
          <a:prstGeom prst="rect">
            <a:avLst/>
          </a:prstGeom>
        </p:spPr>
      </p:pic>
      <p:sp>
        <p:nvSpPr>
          <p:cNvPr id="132" name="Action Button: Custom 131">
            <a:hlinkClick r:id="" action="ppaction://noaction" highlightClick="1"/>
          </p:cNvPr>
          <p:cNvSpPr/>
          <p:nvPr/>
        </p:nvSpPr>
        <p:spPr>
          <a:xfrm>
            <a:off x="7924291" y="351331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3" name="Action Button: Custom 132">
            <a:hlinkClick r:id="" action="ppaction://noaction" highlightClick="1"/>
          </p:cNvPr>
          <p:cNvSpPr/>
          <p:nvPr/>
        </p:nvSpPr>
        <p:spPr>
          <a:xfrm>
            <a:off x="7928368" y="367747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4" name="Action Button: Custom 133">
            <a:hlinkClick r:id="" action="ppaction://noaction" highlightClick="1"/>
          </p:cNvPr>
          <p:cNvSpPr/>
          <p:nvPr/>
        </p:nvSpPr>
        <p:spPr>
          <a:xfrm>
            <a:off x="7928368" y="384321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5" name="Action Button: Custom 134">
            <a:hlinkClick r:id="" action="ppaction://noaction" highlightClick="1"/>
          </p:cNvPr>
          <p:cNvSpPr/>
          <p:nvPr/>
        </p:nvSpPr>
        <p:spPr>
          <a:xfrm>
            <a:off x="7924291" y="399166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6" name="Action Button: Custom 135">
            <a:hlinkClick r:id="" action="ppaction://noaction" highlightClick="1"/>
          </p:cNvPr>
          <p:cNvSpPr/>
          <p:nvPr/>
        </p:nvSpPr>
        <p:spPr>
          <a:xfrm>
            <a:off x="7928368" y="415938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7" name="Action Button: Custom 136">
            <a:hlinkClick r:id="" action="ppaction://noaction" highlightClick="1"/>
          </p:cNvPr>
          <p:cNvSpPr/>
          <p:nvPr/>
        </p:nvSpPr>
        <p:spPr>
          <a:xfrm>
            <a:off x="7932868" y="432598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8" name="Action Button: Custom 137">
            <a:hlinkClick r:id="" action="ppaction://noaction" highlightClick="1"/>
          </p:cNvPr>
          <p:cNvSpPr/>
          <p:nvPr/>
        </p:nvSpPr>
        <p:spPr>
          <a:xfrm>
            <a:off x="8496347" y="182173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39" name="Action Button: Custom 138">
            <a:hlinkClick r:id="" action="ppaction://noaction" highlightClick="1"/>
          </p:cNvPr>
          <p:cNvSpPr/>
          <p:nvPr/>
        </p:nvSpPr>
        <p:spPr>
          <a:xfrm>
            <a:off x="8496347" y="198631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0" name="Action Button: Custom 139">
            <a:hlinkClick r:id="" action="ppaction://noaction" highlightClick="1"/>
          </p:cNvPr>
          <p:cNvSpPr/>
          <p:nvPr/>
        </p:nvSpPr>
        <p:spPr>
          <a:xfrm>
            <a:off x="10095518" y="335819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1" name="Action Button: Custom 140">
            <a:hlinkClick r:id="" action="ppaction://noaction" highlightClick="1"/>
          </p:cNvPr>
          <p:cNvSpPr/>
          <p:nvPr/>
        </p:nvSpPr>
        <p:spPr>
          <a:xfrm>
            <a:off x="10095518" y="352269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2" name="Action Button: Custom 141">
            <a:hlinkClick r:id="" action="ppaction://noaction" highlightClick="1"/>
          </p:cNvPr>
          <p:cNvSpPr/>
          <p:nvPr/>
        </p:nvSpPr>
        <p:spPr>
          <a:xfrm>
            <a:off x="10095518" y="366506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3" name="Action Button: Custom 142">
            <a:hlinkClick r:id="" action="ppaction://noaction" highlightClick="1"/>
          </p:cNvPr>
          <p:cNvSpPr/>
          <p:nvPr/>
        </p:nvSpPr>
        <p:spPr>
          <a:xfrm>
            <a:off x="10091837" y="384305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4" name="Action Button: Custom 143">
            <a:hlinkClick r:id="" action="ppaction://noaction" highlightClick="1"/>
          </p:cNvPr>
          <p:cNvSpPr/>
          <p:nvPr/>
        </p:nvSpPr>
        <p:spPr>
          <a:xfrm>
            <a:off x="10095339" y="400755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5" name="Action Button: Custom 144">
            <a:hlinkClick r:id="" action="ppaction://noaction" highlightClick="1"/>
          </p:cNvPr>
          <p:cNvSpPr/>
          <p:nvPr/>
        </p:nvSpPr>
        <p:spPr>
          <a:xfrm>
            <a:off x="8496904" y="250764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6" name="Action Button: Custom 145">
            <a:hlinkClick r:id="" action="ppaction://noaction" highlightClick="1"/>
          </p:cNvPr>
          <p:cNvSpPr/>
          <p:nvPr/>
        </p:nvSpPr>
        <p:spPr>
          <a:xfrm>
            <a:off x="8500046" y="264904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7" name="Action Button: Custom 146">
            <a:hlinkClick r:id="" action="ppaction://noaction" highlightClick="1"/>
          </p:cNvPr>
          <p:cNvSpPr/>
          <p:nvPr/>
        </p:nvSpPr>
        <p:spPr>
          <a:xfrm>
            <a:off x="8496904" y="280826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8" name="Action Button: Custom 147">
            <a:hlinkClick r:id="" action="ppaction://noaction" highlightClick="1"/>
          </p:cNvPr>
          <p:cNvSpPr/>
          <p:nvPr/>
        </p:nvSpPr>
        <p:spPr>
          <a:xfrm>
            <a:off x="8500046" y="298597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49" name="Action Button: Custom 148">
            <a:hlinkClick r:id="" action="ppaction://noaction" highlightClick="1"/>
          </p:cNvPr>
          <p:cNvSpPr/>
          <p:nvPr/>
        </p:nvSpPr>
        <p:spPr>
          <a:xfrm>
            <a:off x="8495094" y="465271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0" name="Action Button: Custom 149">
            <a:hlinkClick r:id="" action="ppaction://noaction" highlightClick="1"/>
          </p:cNvPr>
          <p:cNvSpPr/>
          <p:nvPr/>
        </p:nvSpPr>
        <p:spPr>
          <a:xfrm>
            <a:off x="8495301" y="481559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1" name="Action Button: Custom 150">
            <a:hlinkClick r:id="" action="ppaction://noaction" highlightClick="1"/>
          </p:cNvPr>
          <p:cNvSpPr/>
          <p:nvPr/>
        </p:nvSpPr>
        <p:spPr>
          <a:xfrm>
            <a:off x="8498254" y="496834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2" name="Action Button: Custom 151">
            <a:hlinkClick r:id="" action="ppaction://noaction" highlightClick="1"/>
          </p:cNvPr>
          <p:cNvSpPr/>
          <p:nvPr/>
        </p:nvSpPr>
        <p:spPr>
          <a:xfrm>
            <a:off x="8495095" y="539713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3" name="Action Button: Custom 152">
            <a:hlinkClick r:id="" action="ppaction://noaction" highlightClick="1"/>
          </p:cNvPr>
          <p:cNvSpPr/>
          <p:nvPr/>
        </p:nvSpPr>
        <p:spPr>
          <a:xfrm>
            <a:off x="8492181" y="557799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4" name="Action Button: Custom 153">
            <a:hlinkClick r:id="" action="ppaction://noaction" highlightClick="1"/>
          </p:cNvPr>
          <p:cNvSpPr/>
          <p:nvPr/>
        </p:nvSpPr>
        <p:spPr>
          <a:xfrm>
            <a:off x="8495323" y="572973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5" name="Action Button: Custom 154">
            <a:hlinkClick r:id="" action="ppaction://noaction" highlightClick="1"/>
          </p:cNvPr>
          <p:cNvSpPr/>
          <p:nvPr/>
        </p:nvSpPr>
        <p:spPr>
          <a:xfrm>
            <a:off x="8492388" y="590528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6" name="Action Button: Custom 155">
            <a:hlinkClick r:id="" action="ppaction://noaction" highlightClick="1"/>
          </p:cNvPr>
          <p:cNvSpPr/>
          <p:nvPr/>
        </p:nvSpPr>
        <p:spPr>
          <a:xfrm>
            <a:off x="8327684" y="607401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7" name="Action Button: Custom 156">
            <a:hlinkClick r:id="" action="ppaction://noaction" highlightClick="1"/>
          </p:cNvPr>
          <p:cNvSpPr/>
          <p:nvPr/>
        </p:nvSpPr>
        <p:spPr>
          <a:xfrm>
            <a:off x="2820288" y="656646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8" name="Action Button: Custom 157">
            <a:hlinkClick r:id="" action="ppaction://noaction" highlightClick="1"/>
          </p:cNvPr>
          <p:cNvSpPr/>
          <p:nvPr/>
        </p:nvSpPr>
        <p:spPr>
          <a:xfrm>
            <a:off x="3751983" y="657477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59" name="Action Button: Custom 158">
            <a:hlinkClick r:id="" action="ppaction://noaction" highlightClick="1"/>
          </p:cNvPr>
          <p:cNvSpPr/>
          <p:nvPr/>
        </p:nvSpPr>
        <p:spPr>
          <a:xfrm>
            <a:off x="4923844" y="656966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60" name="Action Button: Custom 159">
            <a:hlinkClick r:id="" action="ppaction://noaction" highlightClick="1"/>
          </p:cNvPr>
          <p:cNvSpPr/>
          <p:nvPr/>
        </p:nvSpPr>
        <p:spPr>
          <a:xfrm>
            <a:off x="6798932" y="655512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61" name="Action Button: Custom 160">
            <a:hlinkClick r:id="" action="ppaction://noaction" highlightClick="1"/>
          </p:cNvPr>
          <p:cNvSpPr/>
          <p:nvPr/>
        </p:nvSpPr>
        <p:spPr>
          <a:xfrm>
            <a:off x="8411078" y="656444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sp>
        <p:nvSpPr>
          <p:cNvPr id="162" name="Action Button: Custom 161">
            <a:hlinkClick r:id="" action="ppaction://noaction" highlightClick="1"/>
          </p:cNvPr>
          <p:cNvSpPr/>
          <p:nvPr/>
        </p:nvSpPr>
        <p:spPr>
          <a:xfrm>
            <a:off x="10343908" y="655512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BR" dirty="0"/>
          </a:p>
        </p:txBody>
      </p:sp>
      <p:pic>
        <p:nvPicPr>
          <p:cNvPr id="163" name="Picture 16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55126" y="6513678"/>
            <a:ext cx="182880" cy="16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5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42478" y="658036"/>
          <a:ext cx="10552884" cy="5877963"/>
        </p:xfrm>
        <a:graphic>
          <a:graphicData uri="http://schemas.openxmlformats.org/drawingml/2006/table">
            <a:tbl>
              <a:tblPr firstRow="1" firstCol="1" bandRow="1"/>
              <a:tblGrid>
                <a:gridCol w="5276442">
                  <a:extLst>
                    <a:ext uri="{9D8B030D-6E8A-4147-A177-3AD203B41FA5}">
                      <a16:colId xmlns:a16="http://schemas.microsoft.com/office/drawing/2014/main" val="387811101"/>
                    </a:ext>
                  </a:extLst>
                </a:gridCol>
                <a:gridCol w="5276442">
                  <a:extLst>
                    <a:ext uri="{9D8B030D-6E8A-4147-A177-3AD203B41FA5}">
                      <a16:colId xmlns:a16="http://schemas.microsoft.com/office/drawing/2014/main" val="1957181145"/>
                    </a:ext>
                  </a:extLst>
                </a:gridCol>
              </a:tblGrid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913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11353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8927188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8100920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738632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073135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62212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409692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329324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14405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49855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72784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0078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6210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64656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2496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6917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28990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01867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05276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0878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1712" y="495096"/>
            <a:ext cx="3797612" cy="336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03433">
              <a:defRPr sz="1588">
                <a:solidFill>
                  <a:prstClr val="black"/>
                </a:solidFill>
                <a:latin typeface="Calibri" panose="020F0502020204030204"/>
              </a:defRPr>
            </a:pPr>
            <a:r>
              <a:rPr dirty="0"/>
              <a:t>OBSERVAÇÕES IMPORTANTES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D9F519-DFA9-CE8F-3237-14CE39C25C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977" y="322001"/>
            <a:ext cx="5304088" cy="2983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64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42478" y="658036"/>
          <a:ext cx="10552884" cy="5877963"/>
        </p:xfrm>
        <a:graphic>
          <a:graphicData uri="http://schemas.openxmlformats.org/drawingml/2006/table">
            <a:tbl>
              <a:tblPr firstRow="1" firstCol="1" bandRow="1"/>
              <a:tblGrid>
                <a:gridCol w="5276442">
                  <a:extLst>
                    <a:ext uri="{9D8B030D-6E8A-4147-A177-3AD203B41FA5}">
                      <a16:colId xmlns:a16="http://schemas.microsoft.com/office/drawing/2014/main" val="387811101"/>
                    </a:ext>
                  </a:extLst>
                </a:gridCol>
                <a:gridCol w="5276442">
                  <a:extLst>
                    <a:ext uri="{9D8B030D-6E8A-4147-A177-3AD203B41FA5}">
                      <a16:colId xmlns:a16="http://schemas.microsoft.com/office/drawing/2014/main" val="1957181145"/>
                    </a:ext>
                  </a:extLst>
                </a:gridCol>
              </a:tblGrid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913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11353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8927188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8100920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738632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073135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62212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409692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329324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14405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49855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72784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0078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6210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defRPr>
                      </a:pPr>
                      <a:r>
                        <a:rPr dirty="0"/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64656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2496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6917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28990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01867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05276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0878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1711" y="495096"/>
            <a:ext cx="3764361" cy="336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03433">
              <a:defRPr sz="1588">
                <a:solidFill>
                  <a:prstClr val="black"/>
                </a:solidFill>
                <a:latin typeface="Calibri" panose="020F0502020204030204"/>
              </a:defRPr>
            </a:pPr>
            <a:r>
              <a:rPr dirty="0"/>
              <a:t>OBSERVAÇÕES IMPORTANTES</a:t>
            </a:r>
          </a:p>
        </p:txBody>
      </p:sp>
    </p:spTree>
    <p:extLst>
      <p:ext uri="{BB962C8B-B14F-4D97-AF65-F5344CB8AC3E}">
        <p14:creationId xmlns:p14="http://schemas.microsoft.com/office/powerpoint/2010/main" val="2742895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b54a4d-cdae-49f3-8f6f-0fc7e135e778" xsi:nil="true"/>
    <lcf76f155ced4ddcb4097134ff3c332f xmlns="641f4f8a-0056-451a-a024-4d72ab42700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412E4F3B4A8418581FCEE7D9CDA94" ma:contentTypeVersion="18" ma:contentTypeDescription="Create a new document." ma:contentTypeScope="" ma:versionID="db2a0699b1a44612053f1a832613a665">
  <xsd:schema xmlns:xsd="http://www.w3.org/2001/XMLSchema" xmlns:xs="http://www.w3.org/2001/XMLSchema" xmlns:p="http://schemas.microsoft.com/office/2006/metadata/properties" xmlns:ns2="641f4f8a-0056-451a-a024-4d72ab427000" xmlns:ns3="6db54a4d-cdae-49f3-8f6f-0fc7e135e778" targetNamespace="http://schemas.microsoft.com/office/2006/metadata/properties" ma:root="true" ma:fieldsID="6838d841d83a14bc01ce2545a2d15da9" ns2:_="" ns3:_="">
    <xsd:import namespace="641f4f8a-0056-451a-a024-4d72ab427000"/>
    <xsd:import namespace="6db54a4d-cdae-49f3-8f6f-0fc7e135e7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f4f8a-0056-451a-a024-4d72ab4270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69a7a23-b562-4d4f-b226-ac69c93099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b54a4d-cdae-49f3-8f6f-0fc7e135e77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9f976c7-100c-4ba5-9b99-849ce27d8f6e}" ma:internalName="TaxCatchAll" ma:showField="CatchAllData" ma:web="6db54a4d-cdae-49f3-8f6f-0fc7e135e7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D381A5-30A8-47FA-B0A3-829141950C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140F1-151B-4252-BFF8-683EA9E0324E}">
  <ds:schemaRefs>
    <ds:schemaRef ds:uri="http://schemas.microsoft.com/office/2006/metadata/properties"/>
    <ds:schemaRef ds:uri="http://schemas.microsoft.com/office/infopath/2007/PartnerControls"/>
    <ds:schemaRef ds:uri="6db54a4d-cdae-49f3-8f6f-0fc7e135e778"/>
    <ds:schemaRef ds:uri="641f4f8a-0056-451a-a024-4d72ab427000"/>
  </ds:schemaRefs>
</ds:datastoreItem>
</file>

<file path=customXml/itemProps3.xml><?xml version="1.0" encoding="utf-8"?>
<ds:datastoreItem xmlns:ds="http://schemas.openxmlformats.org/officeDocument/2006/customXml" ds:itemID="{A4B64443-2F4F-4946-BA83-6D3BA1DFB7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1f4f8a-0056-451a-a024-4d72ab427000"/>
    <ds:schemaRef ds:uri="6db54a4d-cdae-49f3-8f6f-0fc7e135e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599</Words>
  <Application>Microsoft Macintosh PowerPoint</Application>
  <PresentationFormat>Widescreen</PresentationFormat>
  <Paragraphs>151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HHSC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Osip Taylor</dc:creator>
  <cp:lastModifiedBy>Daniel Maciel</cp:lastModifiedBy>
  <cp:revision>38</cp:revision>
  <dcterms:created xsi:type="dcterms:W3CDTF">2024-11-08T17:56:19Z</dcterms:created>
  <dcterms:modified xsi:type="dcterms:W3CDTF">2025-02-06T07:46:01Z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0x01010040E412E4F3B4A8418581FCEE7D9CDA94</vt:lpwstr>
  </property>
</Properties>
</file>