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6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8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39FE3B-4786-4694-AC0A-CA1BC1D1BA40}" type="doc">
      <dgm:prSet loTypeId="urn:microsoft.com/office/officeart/2005/8/layout/hChevron3" loCatId="process" qsTypeId="urn:microsoft.com/office/officeart/2005/8/quickstyle/simple1" qsCatId="simple" csTypeId="urn:microsoft.com/office/officeart/2005/8/colors/accent2_2" csCatId="accent2" phldr="1"/>
      <dgm:spPr/>
    </dgm:pt>
    <dgm:pt modelId="{BC7FA13A-5541-4700-AAA2-CDF1A8D6A8F1}">
      <dgm:prSet phldrT="[Text]" custT="1"/>
      <dgm:spPr>
        <a:solidFill>
          <a:srgbClr val="FF8F59"/>
        </a:solidFill>
        <a:ln>
          <a:solidFill>
            <a:srgbClr val="FF8F59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Recupero</a:t>
          </a:r>
          <a:endParaRPr lang="it" sz="1600" dirty="0">
            <a:solidFill>
              <a:schemeClr val="tx1"/>
            </a:solidFill>
          </a:endParaRPr>
        </a:p>
      </dgm:t>
    </dgm:pt>
    <dgm:pt modelId="{FEC6B90B-8FCE-4CF8-86CF-D6E0A05F9ECB}" type="parTrans" cxnId="{5267C934-0A65-468A-A463-BB3BDAA2DA81}">
      <dgm:prSet/>
      <dgm:spPr/>
      <dgm:t>
        <a:bodyPr/>
        <a:lstStyle/>
        <a:p>
          <a:endParaRPr lang="it"/>
        </a:p>
      </dgm:t>
    </dgm:pt>
    <dgm:pt modelId="{431348EA-B7F1-4D37-95CF-501E5A569A47}" type="sibTrans" cxnId="{5267C934-0A65-468A-A463-BB3BDAA2DA81}">
      <dgm:prSet/>
      <dgm:spPr/>
      <dgm:t>
        <a:bodyPr/>
        <a:lstStyle/>
        <a:p>
          <a:endParaRPr lang="it"/>
        </a:p>
      </dgm:t>
    </dgm:pt>
    <dgm:pt modelId="{D59E1928-5508-4E41-9880-63D689D213DD}">
      <dgm:prSet phldrT="[Text]" custT="1"/>
      <dgm:spPr>
        <a:solidFill>
          <a:srgbClr val="B0D29A"/>
        </a:solidFill>
        <a:ln>
          <a:solidFill>
            <a:srgbClr val="B0D29A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Transizione</a:t>
          </a:r>
          <a:endParaRPr lang="it" sz="1600" dirty="0">
            <a:solidFill>
              <a:schemeClr val="tx1"/>
            </a:solidFill>
          </a:endParaRPr>
        </a:p>
      </dgm:t>
    </dgm:pt>
    <dgm:pt modelId="{2DA52FFA-A712-4067-81F7-AE7A678DBBA1}" type="parTrans" cxnId="{0C8C8936-5EC6-438B-8E0A-9E6F018FAAF2}">
      <dgm:prSet/>
      <dgm:spPr/>
      <dgm:t>
        <a:bodyPr/>
        <a:lstStyle/>
        <a:p>
          <a:endParaRPr lang="it"/>
        </a:p>
      </dgm:t>
    </dgm:pt>
    <dgm:pt modelId="{83CD3741-ABFA-4686-A946-2BC2D90C392A}" type="sibTrans" cxnId="{0C8C8936-5EC6-438B-8E0A-9E6F018FAAF2}">
      <dgm:prSet/>
      <dgm:spPr/>
      <dgm:t>
        <a:bodyPr/>
        <a:lstStyle/>
        <a:p>
          <a:endParaRPr lang="it"/>
        </a:p>
      </dgm:t>
    </dgm:pt>
    <dgm:pt modelId="{4CD00778-0D00-480E-871A-587E507DBAF9}">
      <dgm:prSet phldrT="[Text]" custT="1"/>
      <dgm:spPr>
        <a:solidFill>
          <a:srgbClr val="9DC3E6"/>
        </a:solidFill>
        <a:ln>
          <a:solidFill>
            <a:srgbClr val="9DC3E6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Reinserimento</a:t>
          </a:r>
          <a:endParaRPr lang="it" sz="1600" dirty="0">
            <a:solidFill>
              <a:schemeClr val="tx1"/>
            </a:solidFill>
          </a:endParaRPr>
        </a:p>
      </dgm:t>
    </dgm:pt>
    <dgm:pt modelId="{9FF532FF-A382-44CA-B4D4-D049F68C9663}" type="parTrans" cxnId="{247BD586-8A1B-4BBC-B0BE-D5FCE00B482B}">
      <dgm:prSet/>
      <dgm:spPr/>
      <dgm:t>
        <a:bodyPr/>
        <a:lstStyle/>
        <a:p>
          <a:endParaRPr lang="it"/>
        </a:p>
      </dgm:t>
    </dgm:pt>
    <dgm:pt modelId="{5095CFF4-6340-429E-9B18-9B276D03F865}" type="sibTrans" cxnId="{247BD586-8A1B-4BBC-B0BE-D5FCE00B482B}">
      <dgm:prSet/>
      <dgm:spPr/>
      <dgm:t>
        <a:bodyPr/>
        <a:lstStyle/>
        <a:p>
          <a:endParaRPr lang="it"/>
        </a:p>
      </dgm:t>
    </dgm:pt>
    <dgm:pt modelId="{4D4DFE84-E885-421A-94D5-AFCC00F2D073}" type="pres">
      <dgm:prSet presAssocID="{ED39FE3B-4786-4694-AC0A-CA1BC1D1BA40}" presName="Name0" presStyleCnt="0">
        <dgm:presLayoutVars>
          <dgm:dir/>
          <dgm:resizeHandles val="exact"/>
        </dgm:presLayoutVars>
      </dgm:prSet>
      <dgm:spPr/>
    </dgm:pt>
    <dgm:pt modelId="{87D7FC2A-DC3D-4246-AC0D-C519611CE551}" type="pres">
      <dgm:prSet presAssocID="{BC7FA13A-5541-4700-AAA2-CDF1A8D6A8F1}" presName="parTxOnly" presStyleLbl="node1" presStyleIdx="0" presStyleCnt="3" custScaleX="116574" custLinFactX="-21560" custLinFactY="618502" custLinFactNeighborX="-100000" custLinFactNeighborY="700000">
        <dgm:presLayoutVars>
          <dgm:bulletEnabled val="1"/>
        </dgm:presLayoutVars>
      </dgm:prSet>
      <dgm:spPr/>
    </dgm:pt>
    <dgm:pt modelId="{62D4823F-4524-4511-93B1-5EBA05A9DE82}" type="pres">
      <dgm:prSet presAssocID="{431348EA-B7F1-4D37-95CF-501E5A569A47}" presName="parSpace" presStyleCnt="0"/>
      <dgm:spPr/>
    </dgm:pt>
    <dgm:pt modelId="{54EA3B54-2001-4A0C-BCA5-03EFC8FA15D4}" type="pres">
      <dgm:prSet presAssocID="{D59E1928-5508-4E41-9880-63D689D213DD}" presName="parTxOnly" presStyleLbl="node1" presStyleIdx="1" presStyleCnt="3" custScaleX="120852" custLinFactNeighborX="9113" custLinFactNeighborY="-12471">
        <dgm:presLayoutVars>
          <dgm:bulletEnabled val="1"/>
        </dgm:presLayoutVars>
      </dgm:prSet>
      <dgm:spPr/>
    </dgm:pt>
    <dgm:pt modelId="{5396F549-F8F7-427D-A68F-79C54F155BEB}" type="pres">
      <dgm:prSet presAssocID="{83CD3741-ABFA-4686-A946-2BC2D90C392A}" presName="parSpace" presStyleCnt="0"/>
      <dgm:spPr/>
    </dgm:pt>
    <dgm:pt modelId="{F459C526-C3DF-420C-8E62-BAE917BE3D9D}" type="pres">
      <dgm:prSet presAssocID="{4CD00778-0D00-480E-871A-587E507DBAF9}" presName="parTxOnly" presStyleLbl="node1" presStyleIdx="2" presStyleCnt="3" custLinFactNeighborX="2398">
        <dgm:presLayoutVars>
          <dgm:bulletEnabled val="1"/>
        </dgm:presLayoutVars>
      </dgm:prSet>
      <dgm:spPr/>
    </dgm:pt>
  </dgm:ptLst>
  <dgm:cxnLst>
    <dgm:cxn modelId="{CFE95E06-FF6A-49D8-B23D-62D3C6C57393}" type="presOf" srcId="{D59E1928-5508-4E41-9880-63D689D213DD}" destId="{54EA3B54-2001-4A0C-BCA5-03EFC8FA15D4}" srcOrd="0" destOrd="0" presId="urn:microsoft.com/office/officeart/2005/8/layout/hChevron3"/>
    <dgm:cxn modelId="{F397F825-FB2F-45B6-BD3B-5BF16B9BA0D0}" type="presOf" srcId="{4CD00778-0D00-480E-871A-587E507DBAF9}" destId="{F459C526-C3DF-420C-8E62-BAE917BE3D9D}" srcOrd="0" destOrd="0" presId="urn:microsoft.com/office/officeart/2005/8/layout/hChevron3"/>
    <dgm:cxn modelId="{5267C934-0A65-468A-A463-BB3BDAA2DA81}" srcId="{ED39FE3B-4786-4694-AC0A-CA1BC1D1BA40}" destId="{BC7FA13A-5541-4700-AAA2-CDF1A8D6A8F1}" srcOrd="0" destOrd="0" parTransId="{FEC6B90B-8FCE-4CF8-86CF-D6E0A05F9ECB}" sibTransId="{431348EA-B7F1-4D37-95CF-501E5A569A47}"/>
    <dgm:cxn modelId="{0C8C8936-5EC6-438B-8E0A-9E6F018FAAF2}" srcId="{ED39FE3B-4786-4694-AC0A-CA1BC1D1BA40}" destId="{D59E1928-5508-4E41-9880-63D689D213DD}" srcOrd="1" destOrd="0" parTransId="{2DA52FFA-A712-4067-81F7-AE7A678DBBA1}" sibTransId="{83CD3741-ABFA-4686-A946-2BC2D90C392A}"/>
    <dgm:cxn modelId="{9E68F471-45D6-4EB1-BE1B-717C75A29453}" type="presOf" srcId="{BC7FA13A-5541-4700-AAA2-CDF1A8D6A8F1}" destId="{87D7FC2A-DC3D-4246-AC0D-C519611CE551}" srcOrd="0" destOrd="0" presId="urn:microsoft.com/office/officeart/2005/8/layout/hChevron3"/>
    <dgm:cxn modelId="{247BD586-8A1B-4BBC-B0BE-D5FCE00B482B}" srcId="{ED39FE3B-4786-4694-AC0A-CA1BC1D1BA40}" destId="{4CD00778-0D00-480E-871A-587E507DBAF9}" srcOrd="2" destOrd="0" parTransId="{9FF532FF-A382-44CA-B4D4-D049F68C9663}" sibTransId="{5095CFF4-6340-429E-9B18-9B276D03F865}"/>
    <dgm:cxn modelId="{DAEFCCE5-053F-4043-95A3-67E38CD72995}" type="presOf" srcId="{ED39FE3B-4786-4694-AC0A-CA1BC1D1BA40}" destId="{4D4DFE84-E885-421A-94D5-AFCC00F2D073}" srcOrd="0" destOrd="0" presId="urn:microsoft.com/office/officeart/2005/8/layout/hChevron3"/>
    <dgm:cxn modelId="{C36336AC-43C9-4299-81C9-2371409B3619}" type="presParOf" srcId="{4D4DFE84-E885-421A-94D5-AFCC00F2D073}" destId="{87D7FC2A-DC3D-4246-AC0D-C519611CE551}" srcOrd="0" destOrd="0" presId="urn:microsoft.com/office/officeart/2005/8/layout/hChevron3"/>
    <dgm:cxn modelId="{7ECDF77F-225A-46B1-B038-DFC0EFA35BBA}" type="presParOf" srcId="{4D4DFE84-E885-421A-94D5-AFCC00F2D073}" destId="{62D4823F-4524-4511-93B1-5EBA05A9DE82}" srcOrd="1" destOrd="0" presId="urn:microsoft.com/office/officeart/2005/8/layout/hChevron3"/>
    <dgm:cxn modelId="{4CD7F275-BA9D-494F-8A24-F2E0812277CC}" type="presParOf" srcId="{4D4DFE84-E885-421A-94D5-AFCC00F2D073}" destId="{54EA3B54-2001-4A0C-BCA5-03EFC8FA15D4}" srcOrd="2" destOrd="0" presId="urn:microsoft.com/office/officeart/2005/8/layout/hChevron3"/>
    <dgm:cxn modelId="{4B21E6DC-2611-4C57-A73B-E2697E641B31}" type="presParOf" srcId="{4D4DFE84-E885-421A-94D5-AFCC00F2D073}" destId="{5396F549-F8F7-427D-A68F-79C54F155BEB}" srcOrd="3" destOrd="0" presId="urn:microsoft.com/office/officeart/2005/8/layout/hChevron3"/>
    <dgm:cxn modelId="{1D68B8FC-9313-4334-8465-74579BBDD497}" type="presParOf" srcId="{4D4DFE84-E885-421A-94D5-AFCC00F2D073}" destId="{F459C526-C3DF-420C-8E62-BAE917BE3D9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39FE3B-4786-4694-AC0A-CA1BC1D1BA40}" type="doc">
      <dgm:prSet loTypeId="urn:microsoft.com/office/officeart/2005/8/layout/hChevron3" loCatId="process" qsTypeId="urn:microsoft.com/office/officeart/2005/8/quickstyle/simple1" qsCatId="simple" csTypeId="urn:microsoft.com/office/officeart/2005/8/colors/accent2_2" csCatId="accent2" phldr="1"/>
      <dgm:spPr/>
    </dgm:pt>
    <dgm:pt modelId="{BC7FA13A-5541-4700-AAA2-CDF1A8D6A8F1}">
      <dgm:prSet phldrT="[Text]" custT="1"/>
      <dgm:spPr>
        <a:solidFill>
          <a:schemeClr val="bg1"/>
        </a:solidFill>
        <a:ln w="38100">
          <a:solidFill>
            <a:srgbClr val="FF8F59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Recupero</a:t>
          </a:r>
          <a:endParaRPr lang="it" sz="1600" dirty="0">
            <a:solidFill>
              <a:schemeClr val="tx1"/>
            </a:solidFill>
          </a:endParaRPr>
        </a:p>
      </dgm:t>
    </dgm:pt>
    <dgm:pt modelId="{FEC6B90B-8FCE-4CF8-86CF-D6E0A05F9ECB}" type="parTrans" cxnId="{5267C934-0A65-468A-A463-BB3BDAA2DA81}">
      <dgm:prSet/>
      <dgm:spPr/>
      <dgm:t>
        <a:bodyPr/>
        <a:lstStyle/>
        <a:p>
          <a:endParaRPr lang="it"/>
        </a:p>
      </dgm:t>
    </dgm:pt>
    <dgm:pt modelId="{431348EA-B7F1-4D37-95CF-501E5A569A47}" type="sibTrans" cxnId="{5267C934-0A65-468A-A463-BB3BDAA2DA81}">
      <dgm:prSet/>
      <dgm:spPr/>
      <dgm:t>
        <a:bodyPr/>
        <a:lstStyle/>
        <a:p>
          <a:endParaRPr lang="it"/>
        </a:p>
      </dgm:t>
    </dgm:pt>
    <dgm:pt modelId="{D59E1928-5508-4E41-9880-63D689D213DD}">
      <dgm:prSet phldrT="[Text]" custT="1"/>
      <dgm:spPr>
        <a:solidFill>
          <a:schemeClr val="bg1"/>
        </a:solidFill>
        <a:ln w="38100">
          <a:solidFill>
            <a:srgbClr val="B0D29A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Transizione</a:t>
          </a:r>
          <a:endParaRPr lang="it" sz="1600" dirty="0">
            <a:solidFill>
              <a:schemeClr val="tx1"/>
            </a:solidFill>
          </a:endParaRPr>
        </a:p>
      </dgm:t>
    </dgm:pt>
    <dgm:pt modelId="{2DA52FFA-A712-4067-81F7-AE7A678DBBA1}" type="parTrans" cxnId="{0C8C8936-5EC6-438B-8E0A-9E6F018FAAF2}">
      <dgm:prSet/>
      <dgm:spPr/>
      <dgm:t>
        <a:bodyPr/>
        <a:lstStyle/>
        <a:p>
          <a:endParaRPr lang="it"/>
        </a:p>
      </dgm:t>
    </dgm:pt>
    <dgm:pt modelId="{83CD3741-ABFA-4686-A946-2BC2D90C392A}" type="sibTrans" cxnId="{0C8C8936-5EC6-438B-8E0A-9E6F018FAAF2}">
      <dgm:prSet/>
      <dgm:spPr/>
      <dgm:t>
        <a:bodyPr/>
        <a:lstStyle/>
        <a:p>
          <a:endParaRPr lang="it"/>
        </a:p>
      </dgm:t>
    </dgm:pt>
    <dgm:pt modelId="{4CD00778-0D00-480E-871A-587E507DBAF9}">
      <dgm:prSet phldrT="[Text]" custT="1"/>
      <dgm:spPr>
        <a:solidFill>
          <a:schemeClr val="bg1"/>
        </a:solidFill>
        <a:ln w="38100">
          <a:solidFill>
            <a:srgbClr val="9DC3E6"/>
          </a:solidFill>
        </a:ln>
      </dgm:spPr>
      <dgm:t>
        <a:bodyPr/>
        <a:lstStyle/>
        <a:p>
          <a:pPr algn="ctr" rtl="0"/>
          <a:r>
            <a:rPr lang="it" sz="1600" b="0" i="0" u="none" baseline="0">
              <a:solidFill>
                <a:schemeClr val="tx1"/>
              </a:solidFill>
            </a:rPr>
            <a:t>Reinserimento</a:t>
          </a:r>
          <a:endParaRPr lang="it" sz="1600" dirty="0">
            <a:solidFill>
              <a:schemeClr val="tx1"/>
            </a:solidFill>
          </a:endParaRPr>
        </a:p>
      </dgm:t>
    </dgm:pt>
    <dgm:pt modelId="{9FF532FF-A382-44CA-B4D4-D049F68C9663}" type="parTrans" cxnId="{247BD586-8A1B-4BBC-B0BE-D5FCE00B482B}">
      <dgm:prSet/>
      <dgm:spPr/>
      <dgm:t>
        <a:bodyPr/>
        <a:lstStyle/>
        <a:p>
          <a:endParaRPr lang="it"/>
        </a:p>
      </dgm:t>
    </dgm:pt>
    <dgm:pt modelId="{5095CFF4-6340-429E-9B18-9B276D03F865}" type="sibTrans" cxnId="{247BD586-8A1B-4BBC-B0BE-D5FCE00B482B}">
      <dgm:prSet/>
      <dgm:spPr/>
      <dgm:t>
        <a:bodyPr/>
        <a:lstStyle/>
        <a:p>
          <a:endParaRPr lang="it"/>
        </a:p>
      </dgm:t>
    </dgm:pt>
    <dgm:pt modelId="{4D4DFE84-E885-421A-94D5-AFCC00F2D073}" type="pres">
      <dgm:prSet presAssocID="{ED39FE3B-4786-4694-AC0A-CA1BC1D1BA40}" presName="Name0" presStyleCnt="0">
        <dgm:presLayoutVars>
          <dgm:dir/>
          <dgm:resizeHandles val="exact"/>
        </dgm:presLayoutVars>
      </dgm:prSet>
      <dgm:spPr/>
    </dgm:pt>
    <dgm:pt modelId="{87D7FC2A-DC3D-4246-AC0D-C519611CE551}" type="pres">
      <dgm:prSet presAssocID="{BC7FA13A-5541-4700-AAA2-CDF1A8D6A8F1}" presName="parTxOnly" presStyleLbl="node1" presStyleIdx="0" presStyleCnt="3" custScaleX="116574" custLinFactNeighborX="-621" custLinFactNeighborY="-60055">
        <dgm:presLayoutVars>
          <dgm:bulletEnabled val="1"/>
        </dgm:presLayoutVars>
      </dgm:prSet>
      <dgm:spPr/>
    </dgm:pt>
    <dgm:pt modelId="{62D4823F-4524-4511-93B1-5EBA05A9DE82}" type="pres">
      <dgm:prSet presAssocID="{431348EA-B7F1-4D37-95CF-501E5A569A47}" presName="parSpace" presStyleCnt="0"/>
      <dgm:spPr/>
    </dgm:pt>
    <dgm:pt modelId="{54EA3B54-2001-4A0C-BCA5-03EFC8FA15D4}" type="pres">
      <dgm:prSet presAssocID="{D59E1928-5508-4E41-9880-63D689D213DD}" presName="parTxOnly" presStyleLbl="node1" presStyleIdx="1" presStyleCnt="3" custScaleX="120852" custLinFactNeighborX="9113" custLinFactNeighborY="-12471">
        <dgm:presLayoutVars>
          <dgm:bulletEnabled val="1"/>
        </dgm:presLayoutVars>
      </dgm:prSet>
      <dgm:spPr/>
    </dgm:pt>
    <dgm:pt modelId="{5396F549-F8F7-427D-A68F-79C54F155BEB}" type="pres">
      <dgm:prSet presAssocID="{83CD3741-ABFA-4686-A946-2BC2D90C392A}" presName="parSpace" presStyleCnt="0"/>
      <dgm:spPr/>
    </dgm:pt>
    <dgm:pt modelId="{F459C526-C3DF-420C-8E62-BAE917BE3D9D}" type="pres">
      <dgm:prSet presAssocID="{4CD00778-0D00-480E-871A-587E507DBAF9}" presName="parTxOnly" presStyleLbl="node1" presStyleIdx="2" presStyleCnt="3" custLinFactNeighborX="2398">
        <dgm:presLayoutVars>
          <dgm:bulletEnabled val="1"/>
        </dgm:presLayoutVars>
      </dgm:prSet>
      <dgm:spPr/>
    </dgm:pt>
  </dgm:ptLst>
  <dgm:cxnLst>
    <dgm:cxn modelId="{CFE95E06-FF6A-49D8-B23D-62D3C6C57393}" type="presOf" srcId="{D59E1928-5508-4E41-9880-63D689D213DD}" destId="{54EA3B54-2001-4A0C-BCA5-03EFC8FA15D4}" srcOrd="0" destOrd="0" presId="urn:microsoft.com/office/officeart/2005/8/layout/hChevron3"/>
    <dgm:cxn modelId="{F397F825-FB2F-45B6-BD3B-5BF16B9BA0D0}" type="presOf" srcId="{4CD00778-0D00-480E-871A-587E507DBAF9}" destId="{F459C526-C3DF-420C-8E62-BAE917BE3D9D}" srcOrd="0" destOrd="0" presId="urn:microsoft.com/office/officeart/2005/8/layout/hChevron3"/>
    <dgm:cxn modelId="{5267C934-0A65-468A-A463-BB3BDAA2DA81}" srcId="{ED39FE3B-4786-4694-AC0A-CA1BC1D1BA40}" destId="{BC7FA13A-5541-4700-AAA2-CDF1A8D6A8F1}" srcOrd="0" destOrd="0" parTransId="{FEC6B90B-8FCE-4CF8-86CF-D6E0A05F9ECB}" sibTransId="{431348EA-B7F1-4D37-95CF-501E5A569A47}"/>
    <dgm:cxn modelId="{0C8C8936-5EC6-438B-8E0A-9E6F018FAAF2}" srcId="{ED39FE3B-4786-4694-AC0A-CA1BC1D1BA40}" destId="{D59E1928-5508-4E41-9880-63D689D213DD}" srcOrd="1" destOrd="0" parTransId="{2DA52FFA-A712-4067-81F7-AE7A678DBBA1}" sibTransId="{83CD3741-ABFA-4686-A946-2BC2D90C392A}"/>
    <dgm:cxn modelId="{9E68F471-45D6-4EB1-BE1B-717C75A29453}" type="presOf" srcId="{BC7FA13A-5541-4700-AAA2-CDF1A8D6A8F1}" destId="{87D7FC2A-DC3D-4246-AC0D-C519611CE551}" srcOrd="0" destOrd="0" presId="urn:microsoft.com/office/officeart/2005/8/layout/hChevron3"/>
    <dgm:cxn modelId="{247BD586-8A1B-4BBC-B0BE-D5FCE00B482B}" srcId="{ED39FE3B-4786-4694-AC0A-CA1BC1D1BA40}" destId="{4CD00778-0D00-480E-871A-587E507DBAF9}" srcOrd="2" destOrd="0" parTransId="{9FF532FF-A382-44CA-B4D4-D049F68C9663}" sibTransId="{5095CFF4-6340-429E-9B18-9B276D03F865}"/>
    <dgm:cxn modelId="{DAEFCCE5-053F-4043-95A3-67E38CD72995}" type="presOf" srcId="{ED39FE3B-4786-4694-AC0A-CA1BC1D1BA40}" destId="{4D4DFE84-E885-421A-94D5-AFCC00F2D073}" srcOrd="0" destOrd="0" presId="urn:microsoft.com/office/officeart/2005/8/layout/hChevron3"/>
    <dgm:cxn modelId="{C36336AC-43C9-4299-81C9-2371409B3619}" type="presParOf" srcId="{4D4DFE84-E885-421A-94D5-AFCC00F2D073}" destId="{87D7FC2A-DC3D-4246-AC0D-C519611CE551}" srcOrd="0" destOrd="0" presId="urn:microsoft.com/office/officeart/2005/8/layout/hChevron3"/>
    <dgm:cxn modelId="{7ECDF77F-225A-46B1-B038-DFC0EFA35BBA}" type="presParOf" srcId="{4D4DFE84-E885-421A-94D5-AFCC00F2D073}" destId="{62D4823F-4524-4511-93B1-5EBA05A9DE82}" srcOrd="1" destOrd="0" presId="urn:microsoft.com/office/officeart/2005/8/layout/hChevron3"/>
    <dgm:cxn modelId="{4CD7F275-BA9D-494F-8A24-F2E0812277CC}" type="presParOf" srcId="{4D4DFE84-E885-421A-94D5-AFCC00F2D073}" destId="{54EA3B54-2001-4A0C-BCA5-03EFC8FA15D4}" srcOrd="2" destOrd="0" presId="urn:microsoft.com/office/officeart/2005/8/layout/hChevron3"/>
    <dgm:cxn modelId="{4B21E6DC-2611-4C57-A73B-E2697E641B31}" type="presParOf" srcId="{4D4DFE84-E885-421A-94D5-AFCC00F2D073}" destId="{5396F549-F8F7-427D-A68F-79C54F155BEB}" srcOrd="3" destOrd="0" presId="urn:microsoft.com/office/officeart/2005/8/layout/hChevron3"/>
    <dgm:cxn modelId="{1D68B8FC-9313-4334-8465-74579BBDD497}" type="presParOf" srcId="{4D4DFE84-E885-421A-94D5-AFCC00F2D073}" destId="{F459C526-C3DF-420C-8E62-BAE917BE3D9D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FC2A-DC3D-4246-AC0D-C519611CE551}">
      <dsp:nvSpPr>
        <dsp:cNvPr id="0" name=""/>
        <dsp:cNvSpPr/>
      </dsp:nvSpPr>
      <dsp:spPr>
        <a:xfrm>
          <a:off x="0" y="0"/>
          <a:ext cx="3790833" cy="223372"/>
        </a:xfrm>
        <a:prstGeom prst="homePlate">
          <a:avLst/>
        </a:prstGeom>
        <a:solidFill>
          <a:srgbClr val="FF8F59"/>
        </a:solidFill>
        <a:ln w="12700" cap="flat" cmpd="sng" algn="ctr">
          <a:solidFill>
            <a:srgbClr val="FF8F5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Recupero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0" y="0"/>
        <a:ext cx="3734990" cy="223372"/>
      </dsp:txXfrm>
    </dsp:sp>
    <dsp:sp modelId="{54EA3B54-2001-4A0C-BCA5-03EFC8FA15D4}">
      <dsp:nvSpPr>
        <dsp:cNvPr id="0" name=""/>
        <dsp:cNvSpPr/>
      </dsp:nvSpPr>
      <dsp:spPr>
        <a:xfrm>
          <a:off x="3203767" y="0"/>
          <a:ext cx="3929948" cy="223372"/>
        </a:xfrm>
        <a:prstGeom prst="chevron">
          <a:avLst/>
        </a:prstGeom>
        <a:solidFill>
          <a:srgbClr val="B0D29A"/>
        </a:solidFill>
        <a:ln w="12700" cap="flat" cmpd="sng" algn="ctr">
          <a:solidFill>
            <a:srgbClr val="B0D29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Transizione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3315453" y="0"/>
        <a:ext cx="3706576" cy="223372"/>
      </dsp:txXfrm>
    </dsp:sp>
    <dsp:sp modelId="{F459C526-C3DF-420C-8E62-BAE917BE3D9D}">
      <dsp:nvSpPr>
        <dsp:cNvPr id="0" name=""/>
        <dsp:cNvSpPr/>
      </dsp:nvSpPr>
      <dsp:spPr>
        <a:xfrm>
          <a:off x="6428112" y="0"/>
          <a:ext cx="3251868" cy="223372"/>
        </a:xfrm>
        <a:prstGeom prst="chevron">
          <a:avLst/>
        </a:prstGeom>
        <a:solidFill>
          <a:srgbClr val="9DC3E6"/>
        </a:solidFill>
        <a:ln w="12700" cap="flat" cmpd="sng" algn="ctr">
          <a:solidFill>
            <a:srgbClr val="9DC3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Reinserimento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6539798" y="0"/>
        <a:ext cx="3028496" cy="2233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FC2A-DC3D-4246-AC0D-C519611CE551}">
      <dsp:nvSpPr>
        <dsp:cNvPr id="0" name=""/>
        <dsp:cNvSpPr/>
      </dsp:nvSpPr>
      <dsp:spPr>
        <a:xfrm>
          <a:off x="0" y="0"/>
          <a:ext cx="4021995" cy="223372"/>
        </a:xfrm>
        <a:prstGeom prst="homePlate">
          <a:avLst/>
        </a:prstGeom>
        <a:solidFill>
          <a:schemeClr val="bg1"/>
        </a:solidFill>
        <a:ln w="38100" cap="flat" cmpd="sng" algn="ctr">
          <a:solidFill>
            <a:srgbClr val="FF8F5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Recupero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0" y="0"/>
        <a:ext cx="3966152" cy="223372"/>
      </dsp:txXfrm>
    </dsp:sp>
    <dsp:sp modelId="{54EA3B54-2001-4A0C-BCA5-03EFC8FA15D4}">
      <dsp:nvSpPr>
        <dsp:cNvPr id="0" name=""/>
        <dsp:cNvSpPr/>
      </dsp:nvSpPr>
      <dsp:spPr>
        <a:xfrm>
          <a:off x="3399130" y="0"/>
          <a:ext cx="4169593" cy="223372"/>
        </a:xfrm>
        <a:prstGeom prst="chevron">
          <a:avLst/>
        </a:prstGeom>
        <a:solidFill>
          <a:schemeClr val="bg1"/>
        </a:solidFill>
        <a:ln w="38100" cap="flat" cmpd="sng" algn="ctr">
          <a:solidFill>
            <a:srgbClr val="B0D29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Transizione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3510816" y="0"/>
        <a:ext cx="3946221" cy="223372"/>
      </dsp:txXfrm>
    </dsp:sp>
    <dsp:sp modelId="{F459C526-C3DF-420C-8E62-BAE917BE3D9D}">
      <dsp:nvSpPr>
        <dsp:cNvPr id="0" name=""/>
        <dsp:cNvSpPr/>
      </dsp:nvSpPr>
      <dsp:spPr>
        <a:xfrm>
          <a:off x="6820093" y="0"/>
          <a:ext cx="3450164" cy="223372"/>
        </a:xfrm>
        <a:prstGeom prst="chevron">
          <a:avLst/>
        </a:prstGeom>
        <a:solidFill>
          <a:schemeClr val="bg1"/>
        </a:solidFill>
        <a:ln w="38100" cap="flat" cmpd="sng" algn="ctr">
          <a:solidFill>
            <a:srgbClr val="9DC3E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" sz="1600" b="0" i="0" u="none" kern="1200" baseline="0">
              <a:solidFill>
                <a:schemeClr val="tx1"/>
              </a:solidFill>
            </a:rPr>
            <a:t>Reinserimento</a:t>
          </a:r>
          <a:endParaRPr lang="it" sz="1600" kern="1200" dirty="0">
            <a:solidFill>
              <a:schemeClr val="tx1"/>
            </a:solidFill>
          </a:endParaRPr>
        </a:p>
      </dsp:txBody>
      <dsp:txXfrm>
        <a:off x="6931779" y="0"/>
        <a:ext cx="3226792" cy="223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57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3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8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3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3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1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D959A-713A-4BE5-862C-F9B5D4023834}" type="datetimeFigureOut">
              <a:rPr lang="en-US" smtClean="0"/>
              <a:t>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14A1-87FD-413B-B5FF-F624A0D4EA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5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microsoft.com/office/2007/relationships/diagramDrawing" Target="../diagrams/drawing1.xml"/><Relationship Id="rId19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24.png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462" y="207987"/>
            <a:ext cx="1147656" cy="256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19498" y="74413"/>
            <a:ext cx="4256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2800" b="1" i="0" u="none" baseline="0" dirty="0"/>
              <a:t>Il mio recupero dopo l’ictus</a:t>
            </a:r>
            <a:endParaRPr lang="it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81301" y="560292"/>
            <a:ext cx="6083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600" b="0" i="0" u="none" baseline="0" dirty="0"/>
              <a:t>Ricordate: il percorso di recupero dopo un ictus è altamente soggettivo</a:t>
            </a:r>
            <a:endParaRPr lang="it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824846" y="98640"/>
            <a:ext cx="305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b="0" i="0" u="none" baseline="0" dirty="0"/>
              <a:t>Nome e cognome: ___________________</a:t>
            </a:r>
          </a:p>
          <a:p>
            <a:pPr algn="l" rtl="0"/>
            <a:r>
              <a:rPr lang="it" b="0" i="0" u="none" baseline="0" dirty="0"/>
              <a:t>  </a:t>
            </a:r>
            <a:endParaRPr lang="it" dirty="0"/>
          </a:p>
        </p:txBody>
      </p:sp>
      <p:sp>
        <p:nvSpPr>
          <p:cNvPr id="9" name="TextBox 8"/>
          <p:cNvSpPr txBox="1"/>
          <p:nvPr/>
        </p:nvSpPr>
        <p:spPr>
          <a:xfrm>
            <a:off x="9040008" y="437536"/>
            <a:ext cx="29340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b="0" i="0" u="none" baseline="0" dirty="0"/>
              <a:t>Data: ___________________</a:t>
            </a:r>
          </a:p>
          <a:p>
            <a:pPr algn="l" rtl="0"/>
            <a:r>
              <a:rPr lang="it" b="0" i="0" u="none" baseline="0" dirty="0"/>
              <a:t>  </a:t>
            </a:r>
            <a:endParaRPr lang="it" dirty="0"/>
          </a:p>
        </p:txBody>
      </p:sp>
      <p:sp>
        <p:nvSpPr>
          <p:cNvPr id="17" name="Rounded Rectangle 16"/>
          <p:cNvSpPr/>
          <p:nvPr/>
        </p:nvSpPr>
        <p:spPr>
          <a:xfrm>
            <a:off x="1027933" y="1581908"/>
            <a:ext cx="2999042" cy="4785642"/>
          </a:xfrm>
          <a:prstGeom prst="roundRect">
            <a:avLst/>
          </a:prstGeom>
          <a:noFill/>
          <a:ln w="152400">
            <a:solidFill>
              <a:srgbClr val="FF8F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8" name="Rounded Rectangle 17"/>
          <p:cNvSpPr/>
          <p:nvPr/>
        </p:nvSpPr>
        <p:spPr>
          <a:xfrm>
            <a:off x="4255762" y="1581905"/>
            <a:ext cx="2999042" cy="4785646"/>
          </a:xfrm>
          <a:prstGeom prst="roundRect">
            <a:avLst/>
          </a:prstGeom>
          <a:noFill/>
          <a:ln w="152400"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9" name="Rounded Rectangle 18"/>
          <p:cNvSpPr/>
          <p:nvPr/>
        </p:nvSpPr>
        <p:spPr>
          <a:xfrm>
            <a:off x="7483591" y="1597295"/>
            <a:ext cx="2999042" cy="4770256"/>
          </a:xfrm>
          <a:prstGeom prst="roundRect">
            <a:avLst/>
          </a:prstGeom>
          <a:noFill/>
          <a:ln w="1524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22" name="Right Arrow 21"/>
          <p:cNvSpPr/>
          <p:nvPr/>
        </p:nvSpPr>
        <p:spPr>
          <a:xfrm>
            <a:off x="834139" y="3480496"/>
            <a:ext cx="993913" cy="1003853"/>
          </a:xfrm>
          <a:prstGeom prst="rightArrow">
            <a:avLst/>
          </a:prstGeom>
          <a:solidFill>
            <a:srgbClr val="F6C100"/>
          </a:solidFill>
          <a:ln>
            <a:solidFill>
              <a:srgbClr val="F6C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23" name="Right Arrow 22"/>
          <p:cNvSpPr/>
          <p:nvPr/>
        </p:nvSpPr>
        <p:spPr>
          <a:xfrm>
            <a:off x="3876388" y="3486273"/>
            <a:ext cx="993913" cy="1003853"/>
          </a:xfrm>
          <a:prstGeom prst="rightArrow">
            <a:avLst/>
          </a:prstGeom>
          <a:solidFill>
            <a:srgbClr val="FAC400"/>
          </a:solidFill>
          <a:ln>
            <a:solidFill>
              <a:srgbClr val="FAC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24" name="Right Arrow 23"/>
          <p:cNvSpPr/>
          <p:nvPr/>
        </p:nvSpPr>
        <p:spPr>
          <a:xfrm>
            <a:off x="7076699" y="3480495"/>
            <a:ext cx="993913" cy="1003853"/>
          </a:xfrm>
          <a:prstGeom prst="rightArrow">
            <a:avLst/>
          </a:prstGeom>
          <a:solidFill>
            <a:srgbClr val="FAC400"/>
          </a:solidFill>
          <a:ln>
            <a:solidFill>
              <a:srgbClr val="FAC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812" y="3817565"/>
            <a:ext cx="571500" cy="31432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4"/>
          <a:srcRect t="4583"/>
          <a:stretch/>
        </p:blipFill>
        <p:spPr>
          <a:xfrm>
            <a:off x="4026975" y="3752058"/>
            <a:ext cx="657225" cy="44533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0691" y="3758583"/>
            <a:ext cx="685800" cy="447675"/>
          </a:xfrm>
          <a:prstGeom prst="rect">
            <a:avLst/>
          </a:prstGeom>
        </p:spPr>
      </p:pic>
      <p:sp>
        <p:nvSpPr>
          <p:cNvPr id="37" name="Right Arrow 36"/>
          <p:cNvSpPr/>
          <p:nvPr/>
        </p:nvSpPr>
        <p:spPr>
          <a:xfrm>
            <a:off x="10191485" y="3344065"/>
            <a:ext cx="1371600" cy="1280160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 dirty="0"/>
          </a:p>
        </p:txBody>
      </p:sp>
      <p:sp>
        <p:nvSpPr>
          <p:cNvPr id="39" name="Rounded Rectangle 38"/>
          <p:cNvSpPr/>
          <p:nvPr/>
        </p:nvSpPr>
        <p:spPr>
          <a:xfrm>
            <a:off x="4610876" y="2027895"/>
            <a:ext cx="878981" cy="1339118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B0D2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 dirty="0"/>
          </a:p>
        </p:txBody>
      </p:sp>
      <p:graphicFrame>
        <p:nvGraphicFramePr>
          <p:cNvPr id="41" name="Diagram 40"/>
          <p:cNvGraphicFramePr/>
          <p:nvPr/>
        </p:nvGraphicFramePr>
        <p:xfrm>
          <a:off x="915292" y="1203258"/>
          <a:ext cx="9679981" cy="223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2" name="Rounded Rectangle 41"/>
          <p:cNvSpPr/>
          <p:nvPr/>
        </p:nvSpPr>
        <p:spPr>
          <a:xfrm>
            <a:off x="4606659" y="4565597"/>
            <a:ext cx="878981" cy="1339118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B0D2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9279" y="1708387"/>
            <a:ext cx="1236044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34426" y="3067126"/>
            <a:ext cx="1188720" cy="14352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28476" y="4655073"/>
            <a:ext cx="945520" cy="10515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73759" y="2434933"/>
            <a:ext cx="676275" cy="5238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78522" y="3770444"/>
            <a:ext cx="666750" cy="59055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73759" y="5013961"/>
            <a:ext cx="666750" cy="5619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40304" y="4693921"/>
            <a:ext cx="607671" cy="6400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00034" y="2251664"/>
            <a:ext cx="677994" cy="73152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491" y="1917283"/>
            <a:ext cx="654424" cy="914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701265" y="2834887"/>
            <a:ext cx="904875" cy="6858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703675" y="4346498"/>
            <a:ext cx="777240" cy="70658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729839" y="5285590"/>
            <a:ext cx="847725" cy="61912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700307" y="2477883"/>
            <a:ext cx="1005840" cy="68222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746027" y="5374232"/>
            <a:ext cx="914400" cy="66930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1285769" y="4520164"/>
            <a:ext cx="484632" cy="6858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706792" y="4743616"/>
            <a:ext cx="513311" cy="59436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482695" y="2704868"/>
            <a:ext cx="20089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600" b="0" i="0" u="none" baseline="0" dirty="0"/>
              <a:t>Centro ictus regionale</a:t>
            </a:r>
            <a:endParaRPr lang="it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1664" y="3299407"/>
            <a:ext cx="950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400" b="0" i="0" u="none" baseline="0" dirty="0"/>
              <a:t>Fase acuta</a:t>
            </a:r>
            <a:endParaRPr lang="it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2989179" y="4237466"/>
            <a:ext cx="102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200" b="0" i="0" u="none" baseline="0" dirty="0"/>
              <a:t>Riabilitazione</a:t>
            </a:r>
            <a:endParaRPr lang="it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1571277" y="5647737"/>
            <a:ext cx="1881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600" b="0" i="0" u="none" baseline="0"/>
              <a:t>Clinica locale od </a:t>
            </a:r>
          </a:p>
          <a:p>
            <a:pPr algn="l" rtl="0"/>
            <a:r>
              <a:rPr lang="it" sz="1600" b="0" i="0" u="none" baseline="0"/>
              <a:t>ospedale pubblico</a:t>
            </a:r>
            <a:endParaRPr lang="it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6166634" y="2437776"/>
            <a:ext cx="105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200" b="0" i="0" u="none" baseline="0" dirty="0"/>
              <a:t>Terapia </a:t>
            </a:r>
          </a:p>
          <a:p>
            <a:pPr algn="l" rtl="0"/>
            <a:r>
              <a:rPr lang="it" sz="1200" b="0" i="0" u="none" baseline="0" dirty="0"/>
              <a:t>ambulatoriale</a:t>
            </a:r>
            <a:endParaRPr lang="it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6168975" y="3640324"/>
            <a:ext cx="9268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200" b="0" i="0" u="none" baseline="0" dirty="0"/>
              <a:t>Terapia </a:t>
            </a:r>
          </a:p>
          <a:p>
            <a:pPr algn="l" rtl="0"/>
            <a:r>
              <a:rPr lang="it" sz="1200" b="0" i="0" u="none" baseline="0" dirty="0"/>
              <a:t>a domicilio/</a:t>
            </a:r>
          </a:p>
          <a:p>
            <a:pPr algn="l" rtl="0"/>
            <a:r>
              <a:rPr lang="it" sz="1200" b="0" i="0" u="none" baseline="0" dirty="0"/>
              <a:t>Servizi di </a:t>
            </a:r>
          </a:p>
          <a:p>
            <a:pPr algn="l" rtl="0"/>
            <a:r>
              <a:rPr lang="it" sz="1200" b="0" i="0" u="none" baseline="0" dirty="0"/>
              <a:t>assistenza </a:t>
            </a:r>
          </a:p>
          <a:p>
            <a:pPr algn="l" rtl="0"/>
            <a:r>
              <a:rPr lang="it" sz="1200" b="0" i="0" u="none" baseline="0" dirty="0"/>
              <a:t>locali</a:t>
            </a:r>
            <a:endParaRPr lang="it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6151111" y="4970630"/>
            <a:ext cx="9485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200" b="0" i="0" u="none" baseline="0" dirty="0"/>
              <a:t>Controllo di </a:t>
            </a:r>
          </a:p>
          <a:p>
            <a:pPr algn="l" rtl="0"/>
            <a:r>
              <a:rPr lang="it" sz="1200" b="0" i="0" u="none" baseline="0" dirty="0"/>
              <a:t>salute e </a:t>
            </a:r>
          </a:p>
          <a:p>
            <a:pPr algn="l" rtl="0"/>
            <a:r>
              <a:rPr lang="it" sz="1200" b="0" i="0" u="none" baseline="0" dirty="0"/>
              <a:t>fattori di </a:t>
            </a:r>
          </a:p>
          <a:p>
            <a:pPr algn="l" rtl="0"/>
            <a:r>
              <a:rPr lang="it" sz="1200" b="0" i="0" u="none" baseline="0" dirty="0"/>
              <a:t>rischio</a:t>
            </a:r>
            <a:endParaRPr lang="it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8726226" y="1958823"/>
            <a:ext cx="1413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" sz="1600" b="0" i="0" u="none" baseline="0" dirty="0"/>
              <a:t>Tempo libero e svago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748804" y="2662982"/>
            <a:ext cx="12237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600" b="0" i="0" u="none" baseline="0" dirty="0"/>
              <a:t>Servizi</a:t>
            </a:r>
          </a:p>
          <a:p>
            <a:pPr algn="l" rtl="0"/>
            <a:r>
              <a:rPr lang="it" sz="1600" b="0" i="0" u="none" baseline="0" dirty="0"/>
              <a:t>sociali e</a:t>
            </a:r>
          </a:p>
          <a:p>
            <a:pPr algn="l" rtl="0"/>
            <a:r>
              <a:rPr lang="it" sz="1600" b="0" i="0" u="none" baseline="0" dirty="0"/>
              <a:t>assistenza</a:t>
            </a:r>
          </a:p>
          <a:p>
            <a:pPr algn="l" rtl="0"/>
            <a:r>
              <a:rPr lang="it" sz="1600" b="0" i="0" u="none" baseline="0" dirty="0"/>
              <a:t>continua</a:t>
            </a:r>
            <a:endParaRPr lang="it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8726225" y="4287299"/>
            <a:ext cx="1257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" sz="1600" b="0" i="0" u="none" baseline="0" dirty="0"/>
              <a:t>Lavoro e studio</a:t>
            </a:r>
            <a:endParaRPr lang="it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8736463" y="5175187"/>
            <a:ext cx="1770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200" b="0" i="0" u="none" baseline="0" dirty="0"/>
              <a:t>Monitoraggio continuo di</a:t>
            </a:r>
          </a:p>
          <a:p>
            <a:pPr algn="l" rtl="0"/>
            <a:r>
              <a:rPr lang="it" sz="1200" b="0" i="0" u="none" baseline="0" dirty="0"/>
              <a:t>continuo di salute e</a:t>
            </a:r>
          </a:p>
          <a:p>
            <a:pPr algn="l" rtl="0"/>
            <a:r>
              <a:rPr lang="it" sz="1200" b="0" i="0" u="none" baseline="0" dirty="0"/>
              <a:t>fattori di rischio</a:t>
            </a:r>
            <a:endParaRPr lang="it" sz="1200" dirty="0"/>
          </a:p>
        </p:txBody>
      </p:sp>
      <p:sp>
        <p:nvSpPr>
          <p:cNvPr id="55" name="Rectangle 54"/>
          <p:cNvSpPr/>
          <p:nvPr/>
        </p:nvSpPr>
        <p:spPr>
          <a:xfrm>
            <a:off x="10097763" y="3573486"/>
            <a:ext cx="301459" cy="802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3" name="TextBox 52"/>
          <p:cNvSpPr txBox="1"/>
          <p:nvPr/>
        </p:nvSpPr>
        <p:spPr>
          <a:xfrm>
            <a:off x="10139573" y="3646895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b="0" i="0" u="none" baseline="0"/>
              <a:t>Riprenditi</a:t>
            </a:r>
          </a:p>
          <a:p>
            <a:pPr algn="l" rtl="0"/>
            <a:r>
              <a:rPr lang="it" b="0" i="0" u="none" baseline="0"/>
              <a:t>la vita!</a:t>
            </a:r>
            <a:endParaRPr lang="it" dirty="0"/>
          </a:p>
        </p:txBody>
      </p:sp>
      <p:sp>
        <p:nvSpPr>
          <p:cNvPr id="56" name="TextBox 55"/>
          <p:cNvSpPr txBox="1"/>
          <p:nvPr/>
        </p:nvSpPr>
        <p:spPr>
          <a:xfrm>
            <a:off x="4732196" y="2964345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400" b="0" i="0" u="none" baseline="0"/>
              <a:t>Casa</a:t>
            </a:r>
            <a:endParaRPr lang="it" sz="1400" dirty="0"/>
          </a:p>
        </p:txBody>
      </p:sp>
      <p:sp>
        <p:nvSpPr>
          <p:cNvPr id="57" name="TextBox 56"/>
          <p:cNvSpPr txBox="1"/>
          <p:nvPr/>
        </p:nvSpPr>
        <p:spPr>
          <a:xfrm>
            <a:off x="4579120" y="5340325"/>
            <a:ext cx="950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it" sz="1400" b="0" i="0" u="none" baseline="0"/>
              <a:t>Vita con</a:t>
            </a:r>
          </a:p>
          <a:p>
            <a:pPr algn="ctr" rtl="0"/>
            <a:r>
              <a:rPr lang="it" sz="1400" b="0" i="0" u="none" baseline="0"/>
              <a:t>sostegno</a:t>
            </a:r>
            <a:endParaRPr lang="it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-32503" y="1787942"/>
            <a:ext cx="12496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pa" sz="3200" b="1" i="0" u="none" baseline="0" dirty="0"/>
              <a:t>F</a:t>
            </a:r>
            <a:r>
              <a:rPr lang="en-US" sz="3200" b="1" i="0" u="none" baseline="0" dirty="0"/>
              <a:t> </a:t>
            </a:r>
            <a:r>
              <a:rPr lang="en-US" sz="1600" b="1" i="0" u="none" baseline="0" dirty="0"/>
              <a:t>(</a:t>
            </a:r>
            <a:r>
              <a:rPr lang="en-CA" sz="1600" dirty="0" err="1">
                <a:effectLst/>
                <a:ea typeface="Times New Roman" panose="02020603050405020304" pitchFamily="18" charset="0"/>
              </a:rPr>
              <a:t>Faccia</a:t>
            </a:r>
            <a:r>
              <a:rPr lang="en-US" sz="1600" b="1" i="0" u="none" baseline="0" dirty="0"/>
              <a:t>)</a:t>
            </a:r>
            <a:endParaRPr lang="pa" sz="1600" b="1" i="0" u="none" baseline="0" dirty="0"/>
          </a:p>
          <a:p>
            <a:pPr algn="l" rtl="0"/>
            <a:r>
              <a:rPr lang="pa" sz="3200" b="1" i="0" u="none" baseline="0" dirty="0"/>
              <a:t>A</a:t>
            </a:r>
            <a:r>
              <a:rPr lang="en-US" sz="3200" b="1" dirty="0"/>
              <a:t> </a:t>
            </a:r>
            <a:r>
              <a:rPr lang="en-US" sz="1600" b="1" i="0" u="none" baseline="0" dirty="0"/>
              <a:t>(</a:t>
            </a:r>
            <a:r>
              <a:rPr lang="en-CA" sz="1600" dirty="0" err="1"/>
              <a:t>Braccia</a:t>
            </a:r>
            <a:r>
              <a:rPr lang="en-US" sz="1600" b="1" i="0" u="none" baseline="0" dirty="0"/>
              <a:t>)</a:t>
            </a:r>
            <a:endParaRPr lang="pa" sz="1600" b="1" i="0" u="none" baseline="0" dirty="0"/>
          </a:p>
          <a:p>
            <a:pPr algn="l" rtl="0"/>
            <a:r>
              <a:rPr lang="pa" sz="3200" b="1" i="0" u="none" baseline="0" dirty="0"/>
              <a:t>S</a:t>
            </a:r>
            <a:r>
              <a:rPr lang="en-US" sz="3200" b="1" i="0" u="none" baseline="0" dirty="0"/>
              <a:t> </a:t>
            </a:r>
            <a:r>
              <a:rPr lang="en-US" sz="1600" b="1" i="0" u="none" baseline="0" dirty="0"/>
              <a:t>(</a:t>
            </a:r>
            <a:r>
              <a:rPr lang="en-CA" sz="1600" dirty="0" err="1"/>
              <a:t>Parola</a:t>
            </a:r>
            <a:r>
              <a:rPr lang="en-US" sz="1600" b="1" i="0" u="none" baseline="0" dirty="0"/>
              <a:t>)</a:t>
            </a:r>
            <a:endParaRPr lang="pa" sz="1600" b="1" i="0" u="none" baseline="0" dirty="0"/>
          </a:p>
          <a:p>
            <a:pPr algn="l" rtl="0"/>
            <a:r>
              <a:rPr lang="pa" sz="3200" b="1" i="0" u="none" baseline="0" dirty="0"/>
              <a:t>T</a:t>
            </a:r>
            <a:r>
              <a:rPr lang="en-US" sz="3200" b="1" i="0" u="none" baseline="0" dirty="0"/>
              <a:t> </a:t>
            </a:r>
            <a:r>
              <a:rPr lang="en-US" sz="1600" b="1" i="0" u="none" baseline="0" dirty="0"/>
              <a:t>(</a:t>
            </a:r>
            <a:r>
              <a:rPr lang="en-CA" sz="1600" dirty="0"/>
              <a:t>Tempo</a:t>
            </a:r>
            <a:r>
              <a:rPr lang="en-US" sz="1600" b="1" i="0" u="none" baseline="0" dirty="0"/>
              <a:t>)</a:t>
            </a:r>
            <a:endParaRPr lang="pa" sz="1600" b="1" i="0" u="none" baseline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751AE3-2B65-1BEE-D2EE-ABDBDECF90D6}"/>
              </a:ext>
            </a:extLst>
          </p:cNvPr>
          <p:cNvSpPr txBox="1"/>
          <p:nvPr/>
        </p:nvSpPr>
        <p:spPr>
          <a:xfrm>
            <a:off x="54436" y="4484348"/>
            <a:ext cx="91242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CA" sz="1400" b="1" dirty="0" err="1">
                <a:effectLst/>
                <a:latin typeface="Calibri "/>
                <a:ea typeface="Times New Roman" panose="02020603050405020304" pitchFamily="18" charset="0"/>
              </a:rPr>
              <a:t>Chiama</a:t>
            </a:r>
            <a:r>
              <a:rPr lang="en-CA" sz="1400" b="1" dirty="0">
                <a:effectLst/>
                <a:latin typeface="Calibri "/>
                <a:ea typeface="Times New Roman" panose="02020603050405020304" pitchFamily="18" charset="0"/>
              </a:rPr>
              <a:t> il</a:t>
            </a:r>
            <a:r>
              <a:rPr lang="en-US" sz="1400" b="1" i="0" u="none" baseline="0" dirty="0">
                <a:latin typeface="Calibri "/>
              </a:rPr>
              <a:t> </a:t>
            </a:r>
          </a:p>
          <a:p>
            <a:pPr algn="ctr" rtl="0"/>
            <a:r>
              <a:rPr lang="en-US" sz="1200" b="1" i="0" u="none" baseline="0" dirty="0"/>
              <a:t>9-1-1</a:t>
            </a:r>
            <a:endParaRPr lang="pa" sz="1200" b="1" i="0" u="none" baseline="0" dirty="0"/>
          </a:p>
        </p:txBody>
      </p:sp>
    </p:spTree>
    <p:extLst>
      <p:ext uri="{BB962C8B-B14F-4D97-AF65-F5344CB8AC3E}">
        <p14:creationId xmlns:p14="http://schemas.microsoft.com/office/powerpoint/2010/main" val="183866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462" y="207987"/>
            <a:ext cx="1147656" cy="2560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19498" y="74413"/>
            <a:ext cx="4256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2800" b="1" i="0" u="none" baseline="0" dirty="0"/>
              <a:t>Il mio recupero dopo </a:t>
            </a:r>
            <a:r>
              <a:rPr lang="it" sz="2800" b="1" dirty="0"/>
              <a:t>l’ictus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39596" y="132024"/>
            <a:ext cx="305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b="0" i="0" u="none" baseline="0" dirty="0"/>
              <a:t>Nome e cognome: ___________________</a:t>
            </a:r>
          </a:p>
          <a:p>
            <a:pPr algn="l" rtl="0"/>
            <a:r>
              <a:rPr lang="it" b="0" i="0" u="none" baseline="0" dirty="0"/>
              <a:t>  </a:t>
            </a:r>
            <a:endParaRPr lang="it" dirty="0"/>
          </a:p>
        </p:txBody>
      </p:sp>
      <p:sp>
        <p:nvSpPr>
          <p:cNvPr id="9" name="TextBox 8"/>
          <p:cNvSpPr txBox="1"/>
          <p:nvPr/>
        </p:nvSpPr>
        <p:spPr>
          <a:xfrm>
            <a:off x="9079322" y="446025"/>
            <a:ext cx="29340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b="0" i="0" u="none" baseline="0" dirty="0"/>
              <a:t>Data: ___________________</a:t>
            </a:r>
          </a:p>
          <a:p>
            <a:pPr algn="l" rtl="0"/>
            <a:r>
              <a:rPr lang="it" b="0" i="0" u="none" baseline="0" dirty="0"/>
              <a:t>  </a:t>
            </a:r>
            <a:endParaRPr lang="it" dirty="0"/>
          </a:p>
        </p:txBody>
      </p:sp>
      <p:sp>
        <p:nvSpPr>
          <p:cNvPr id="17" name="Rounded Rectangle 16"/>
          <p:cNvSpPr/>
          <p:nvPr/>
        </p:nvSpPr>
        <p:spPr>
          <a:xfrm>
            <a:off x="785555" y="1467819"/>
            <a:ext cx="3200400" cy="4846320"/>
          </a:xfrm>
          <a:prstGeom prst="roundRect">
            <a:avLst/>
          </a:prstGeom>
          <a:noFill/>
          <a:ln w="152400">
            <a:solidFill>
              <a:srgbClr val="FF8F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8" name="Rounded Rectangle 17"/>
          <p:cNvSpPr/>
          <p:nvPr/>
        </p:nvSpPr>
        <p:spPr>
          <a:xfrm>
            <a:off x="4149391" y="1467819"/>
            <a:ext cx="3512932" cy="4846320"/>
          </a:xfrm>
          <a:prstGeom prst="roundRect">
            <a:avLst/>
          </a:prstGeom>
          <a:noFill/>
          <a:ln w="152400"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9" name="Rounded Rectangle 18"/>
          <p:cNvSpPr/>
          <p:nvPr/>
        </p:nvSpPr>
        <p:spPr>
          <a:xfrm>
            <a:off x="7838259" y="1467819"/>
            <a:ext cx="3884818" cy="4846320"/>
          </a:xfrm>
          <a:prstGeom prst="roundRect">
            <a:avLst/>
          </a:prstGeom>
          <a:noFill/>
          <a:ln w="152400">
            <a:solidFill>
              <a:srgbClr val="9DC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graphicFrame>
        <p:nvGraphicFramePr>
          <p:cNvPr id="41" name="Diagram 40"/>
          <p:cNvGraphicFramePr/>
          <p:nvPr/>
        </p:nvGraphicFramePr>
        <p:xfrm>
          <a:off x="752361" y="1091163"/>
          <a:ext cx="10270258" cy="223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8704" y="498650"/>
            <a:ext cx="8111516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Nel corso del percorso di recupero, potreste avere </a:t>
            </a:r>
            <a:r>
              <a:rPr lang="it" sz="1050" b="1" i="0" u="none" baseline="0" dirty="0"/>
              <a:t>bisogno di sostegno</a:t>
            </a:r>
            <a:r>
              <a:rPr lang="it" sz="1050" b="0" i="0" u="none" baseline="0" dirty="0"/>
              <a:t> dai </a:t>
            </a:r>
            <a:r>
              <a:rPr lang="it" sz="1050" b="1" i="0" u="none" baseline="0" dirty="0"/>
              <a:t>servizi che seguono</a:t>
            </a:r>
            <a:r>
              <a:rPr lang="it" sz="1050" b="0" i="0" u="none" baseline="0" dirty="0"/>
              <a:t>. I vostri </a:t>
            </a:r>
            <a:r>
              <a:rPr lang="it" sz="1050" b="1" i="0" u="none" baseline="0" dirty="0"/>
              <a:t>bisogni </a:t>
            </a:r>
            <a:r>
              <a:rPr lang="it" sz="1050" b="0" i="0" u="none" baseline="0" dirty="0"/>
              <a:t>potrebbero </a:t>
            </a:r>
            <a:r>
              <a:rPr lang="it" sz="1050" b="1" i="0" u="none" baseline="0" dirty="0"/>
              <a:t>cambiare </a:t>
            </a:r>
            <a:r>
              <a:rPr lang="it" sz="1050" b="0" i="0" u="none" baseline="0" dirty="0"/>
              <a:t>nel tempo. </a:t>
            </a:r>
          </a:p>
          <a:p>
            <a:pPr algn="l" rtl="0"/>
            <a:r>
              <a:rPr lang="it" sz="1050" b="0" i="0" u="none" baseline="0" dirty="0"/>
              <a:t>Alcuni di questi servizi potrebbero essere </a:t>
            </a:r>
            <a:r>
              <a:rPr lang="it" sz="1050" b="1" i="0" u="none" baseline="0" dirty="0"/>
              <a:t>a pagamento</a:t>
            </a:r>
            <a:r>
              <a:rPr lang="it" sz="1050" b="0" i="0" u="none" baseline="0" dirty="0"/>
              <a:t> o richiedere il pagamento di una </a:t>
            </a:r>
            <a:r>
              <a:rPr lang="it" sz="1050" b="1" i="0" u="none" baseline="0" dirty="0"/>
              <a:t>quota in compartecipazione</a:t>
            </a:r>
            <a:r>
              <a:rPr lang="it" sz="1050" b="0" i="0" u="none" baseline="0" dirty="0"/>
              <a:t>.</a:t>
            </a:r>
          </a:p>
          <a:p>
            <a:pPr algn="l" rtl="0"/>
            <a:r>
              <a:rPr lang="it" sz="1050" b="0" i="0" u="none" baseline="0" dirty="0"/>
              <a:t>Per eventuali </a:t>
            </a:r>
            <a:r>
              <a:rPr lang="it" sz="1050" b="1" i="0" u="none" baseline="0" dirty="0"/>
              <a:t>domande</a:t>
            </a:r>
            <a:r>
              <a:rPr lang="it" sz="1050" b="0" i="0" u="none" baseline="0" dirty="0"/>
              <a:t>, rivolgetevi al </a:t>
            </a:r>
            <a:r>
              <a:rPr lang="it" sz="1050" b="1" i="0" u="none" baseline="0" dirty="0"/>
              <a:t>vostro medico di fiducia </a:t>
            </a:r>
            <a:r>
              <a:rPr lang="it" sz="1050" b="0" i="0" u="none" baseline="0" dirty="0"/>
              <a:t>o </a:t>
            </a:r>
            <a:r>
              <a:rPr lang="it" sz="1050" b="1" i="0" u="none" baseline="0" dirty="0"/>
              <a:t>chiamate Ontario Health atHome (OHaH) </a:t>
            </a:r>
            <a:r>
              <a:rPr lang="it" sz="1050" b="0" i="0" u="none" baseline="0" dirty="0"/>
              <a:t>al numero </a:t>
            </a:r>
            <a:r>
              <a:rPr lang="it" sz="1050" b="1" i="0" u="none" baseline="0" dirty="0"/>
              <a:t>310-2222</a:t>
            </a:r>
            <a:r>
              <a:rPr lang="it" sz="1050" b="0" i="0" u="none" baseline="0" dirty="0"/>
              <a:t>.</a:t>
            </a:r>
            <a:endParaRPr lang="it" sz="1050" dirty="0"/>
          </a:p>
        </p:txBody>
      </p:sp>
      <p:sp>
        <p:nvSpPr>
          <p:cNvPr id="3" name="Rounded Rectangle 2"/>
          <p:cNvSpPr/>
          <p:nvPr/>
        </p:nvSpPr>
        <p:spPr>
          <a:xfrm>
            <a:off x="785555" y="6459109"/>
            <a:ext cx="10237064" cy="274320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3D1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 dirty="0"/>
          </a:p>
        </p:txBody>
      </p:sp>
      <p:sp>
        <p:nvSpPr>
          <p:cNvPr id="4" name="TextBox 3"/>
          <p:cNvSpPr txBox="1"/>
          <p:nvPr/>
        </p:nvSpPr>
        <p:spPr>
          <a:xfrm>
            <a:off x="1463290" y="1518460"/>
            <a:ext cx="9781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/>
              <a:t>Cure ospedaliere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83133" y="1683273"/>
            <a:ext cx="10727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Assistenza di emergenza</a:t>
            </a:r>
            <a:endParaRPr lang="it" sz="1050" dirty="0"/>
          </a:p>
        </p:txBody>
      </p:sp>
      <p:sp>
        <p:nvSpPr>
          <p:cNvPr id="20" name="TextBox 19"/>
          <p:cNvSpPr txBox="1"/>
          <p:nvPr/>
        </p:nvSpPr>
        <p:spPr>
          <a:xfrm>
            <a:off x="1912523" y="1845941"/>
            <a:ext cx="168668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Farmaci anticoagulanti</a:t>
            </a:r>
          </a:p>
          <a:p>
            <a:pPr algn="l" rtl="0"/>
            <a:r>
              <a:rPr lang="it" sz="1050" b="0" i="0" u="none" baseline="0" dirty="0"/>
              <a:t>Trasferimento al Centro regionale</a:t>
            </a:r>
          </a:p>
          <a:p>
            <a:pPr algn="l" rtl="0"/>
            <a:r>
              <a:rPr lang="it" sz="1050" b="0" i="0" u="none" baseline="0" dirty="0"/>
              <a:t>Procedura di rimozione dei trombi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06728" y="2351021"/>
            <a:ext cx="2069797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" sz="1050" b="0" i="0" u="none" baseline="0" dirty="0"/>
              <a:t>Assistenza </a:t>
            </a:r>
            <a:r>
              <a:rPr lang="it" sz="1050" dirty="0"/>
              <a:t>reparto </a:t>
            </a:r>
            <a:r>
              <a:rPr lang="it-IT" sz="1050" dirty="0"/>
              <a:t>"</a:t>
            </a:r>
            <a:r>
              <a:rPr lang="it" sz="1050" dirty="0"/>
              <a:t>Stroke Unit</a:t>
            </a:r>
            <a:r>
              <a:rPr lang="it-IT" sz="1050" dirty="0"/>
              <a:t>" </a:t>
            </a:r>
            <a:endParaRPr lang="it" sz="1050" dirty="0"/>
          </a:p>
          <a:p>
            <a:pPr algn="l" rtl="0"/>
            <a:r>
              <a:rPr lang="it" sz="1050" b="0" i="0" u="none" baseline="0" dirty="0"/>
              <a:t>Riabilitazione in ospedale</a:t>
            </a:r>
          </a:p>
          <a:p>
            <a:pPr algn="l" rtl="0"/>
            <a:r>
              <a:rPr lang="it" sz="1050" b="0" i="0" u="none" baseline="0" dirty="0"/>
              <a:t>Unità Ictus Integrata</a:t>
            </a:r>
          </a:p>
          <a:p>
            <a:pPr algn="l" rtl="0"/>
            <a:r>
              <a:rPr lang="it" sz="1050" b="0" i="0" u="none" baseline="0" dirty="0"/>
              <a:t>Altro: _______________________</a:t>
            </a:r>
          </a:p>
          <a:p>
            <a:pPr algn="l" rtl="0"/>
            <a:r>
              <a:rPr lang="it" sz="1050" b="0" i="0" u="none" baseline="0" dirty="0"/>
              <a:t>Conversazione di dimissione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6684" y="3137864"/>
            <a:ext cx="231986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I tuoi operatori sanitari di riferimento </a:t>
            </a:r>
          </a:p>
          <a:p>
            <a:pPr algn="l" rtl="0"/>
            <a:r>
              <a:rPr lang="it" sz="1050" b="1" i="0" u="none" baseline="0" dirty="0"/>
              <a:t>possono includere:</a:t>
            </a:r>
            <a:endParaRPr lang="it" sz="105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05544" y="3463641"/>
            <a:ext cx="238558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Assistente(i) ___________________</a:t>
            </a:r>
          </a:p>
          <a:p>
            <a:pPr algn="l" rtl="0"/>
            <a:r>
              <a:rPr lang="it" sz="1000" b="0" i="0" u="none" baseline="0" dirty="0"/>
              <a:t>Responsabile di riferimento: ___________</a:t>
            </a:r>
          </a:p>
          <a:p>
            <a:pPr algn="l" rtl="0"/>
            <a:r>
              <a:rPr lang="it" sz="1000" b="0" i="0" u="none" baseline="0" dirty="0"/>
              <a:t>Coordinatore terapeutico/Pianificatore </a:t>
            </a:r>
          </a:p>
          <a:p>
            <a:pPr algn="l" rtl="0"/>
            <a:r>
              <a:rPr lang="it" sz="1000" b="0" i="0" u="none" baseline="0" dirty="0"/>
              <a:t>delle dimissioni</a:t>
            </a:r>
          </a:p>
          <a:p>
            <a:pPr algn="l" rtl="0"/>
            <a:r>
              <a:rPr lang="it" sz="1000" b="0" i="0" u="none" baseline="0" dirty="0"/>
              <a:t>Dietista</a:t>
            </a:r>
          </a:p>
          <a:p>
            <a:pPr algn="l" rtl="0"/>
            <a:r>
              <a:rPr lang="it" sz="1000" b="0" i="0" u="none" baseline="0" dirty="0"/>
              <a:t>Dottore</a:t>
            </a:r>
          </a:p>
          <a:p>
            <a:pPr algn="l" rtl="0"/>
            <a:r>
              <a:rPr lang="it" sz="1000" b="0" i="0" u="none" baseline="0" dirty="0"/>
              <a:t>Servizi di orientamento</a:t>
            </a:r>
          </a:p>
          <a:p>
            <a:pPr algn="l" rtl="0"/>
            <a:r>
              <a:rPr lang="it" sz="1000" b="0" i="0" u="none" baseline="0" dirty="0"/>
              <a:t>Infermiere</a:t>
            </a:r>
          </a:p>
          <a:p>
            <a:pPr algn="l" rtl="0"/>
            <a:r>
              <a:rPr lang="it" sz="1000" b="0" i="0" u="none" baseline="0" dirty="0"/>
              <a:t>Infermiere professionista</a:t>
            </a:r>
          </a:p>
          <a:p>
            <a:pPr algn="l" rtl="0"/>
            <a:r>
              <a:rPr lang="it" sz="1000" b="0" i="0" u="none" baseline="0" dirty="0"/>
              <a:t>Terapia occupazionale</a:t>
            </a:r>
          </a:p>
          <a:p>
            <a:pPr algn="l" rtl="0"/>
            <a:r>
              <a:rPr lang="it" sz="1000" b="0" i="0" u="none" baseline="0" dirty="0"/>
              <a:t>Visita di pari / Volontari</a:t>
            </a:r>
          </a:p>
          <a:p>
            <a:pPr algn="l" rtl="0"/>
            <a:r>
              <a:rPr lang="it" sz="1000" b="0" i="0" u="none" baseline="0" dirty="0"/>
              <a:t>Farmacista</a:t>
            </a:r>
          </a:p>
          <a:p>
            <a:pPr algn="l" rtl="0"/>
            <a:r>
              <a:rPr lang="it" sz="1000" b="0" i="0" u="none" baseline="0" dirty="0"/>
              <a:t>Psicoterapeuta</a:t>
            </a:r>
          </a:p>
          <a:p>
            <a:pPr algn="l" rtl="0"/>
            <a:r>
              <a:rPr lang="it" sz="1000" b="0" i="0" u="none" baseline="0" dirty="0"/>
              <a:t>Psicologo</a:t>
            </a:r>
          </a:p>
          <a:p>
            <a:pPr algn="l" rtl="0"/>
            <a:r>
              <a:rPr lang="it" sz="1000" b="0" i="0" u="none" baseline="0" dirty="0"/>
              <a:t>Terapista per la gestione del tempo libero</a:t>
            </a:r>
          </a:p>
          <a:p>
            <a:pPr algn="l" rtl="0"/>
            <a:r>
              <a:rPr lang="it" sz="1000" b="0" i="0" u="none" baseline="0" dirty="0"/>
              <a:t>Servizi sociali</a:t>
            </a:r>
          </a:p>
          <a:p>
            <a:pPr algn="l" rtl="0"/>
            <a:r>
              <a:rPr lang="it" sz="1000" b="0" i="0" u="none" baseline="0" dirty="0"/>
              <a:t>Operatore di logopedia</a:t>
            </a:r>
            <a:endParaRPr lang="it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1157495" y="6040050"/>
            <a:ext cx="2475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1" i="0" u="none" baseline="0" dirty="0"/>
              <a:t>Controllo di aziende partner di servizi per il</a:t>
            </a:r>
          </a:p>
          <a:p>
            <a:pPr algn="l" rtl="0"/>
            <a:r>
              <a:rPr lang="it" sz="1000" b="1" i="0" u="none" baseline="0" dirty="0"/>
              <a:t> benessere</a:t>
            </a:r>
            <a:endParaRPr lang="it" sz="1000" b="1" dirty="0"/>
          </a:p>
        </p:txBody>
      </p:sp>
      <p:sp>
        <p:nvSpPr>
          <p:cNvPr id="29" name="Action Button: Custom 28">
            <a:hlinkClick r:id="" action="ppaction://noaction" highlightClick="1"/>
          </p:cNvPr>
          <p:cNvSpPr/>
          <p:nvPr/>
        </p:nvSpPr>
        <p:spPr>
          <a:xfrm>
            <a:off x="1665580" y="177846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36" name="Action Button: Custom 35">
            <a:hlinkClick r:id="" action="ppaction://noaction" highlightClick="1"/>
          </p:cNvPr>
          <p:cNvSpPr/>
          <p:nvPr/>
        </p:nvSpPr>
        <p:spPr>
          <a:xfrm>
            <a:off x="1830227" y="194945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38" name="Action Button: Custom 37">
            <a:hlinkClick r:id="" action="ppaction://noaction" highlightClick="1"/>
          </p:cNvPr>
          <p:cNvSpPr/>
          <p:nvPr/>
        </p:nvSpPr>
        <p:spPr>
          <a:xfrm>
            <a:off x="1830227" y="209164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0" name="Action Button: Custom 39">
            <a:hlinkClick r:id="" action="ppaction://noaction" highlightClick="1"/>
          </p:cNvPr>
          <p:cNvSpPr/>
          <p:nvPr/>
        </p:nvSpPr>
        <p:spPr>
          <a:xfrm>
            <a:off x="1830227" y="225029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3" name="Action Button: Custom 42">
            <a:hlinkClick r:id="" action="ppaction://noaction" highlightClick="1"/>
          </p:cNvPr>
          <p:cNvSpPr/>
          <p:nvPr/>
        </p:nvSpPr>
        <p:spPr>
          <a:xfrm>
            <a:off x="1668199" y="244507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4" name="Action Button: Custom 43">
            <a:hlinkClick r:id="" action="ppaction://noaction" highlightClick="1"/>
          </p:cNvPr>
          <p:cNvSpPr/>
          <p:nvPr/>
        </p:nvSpPr>
        <p:spPr>
          <a:xfrm>
            <a:off x="1668199" y="260379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6" name="Action Button: Custom 45">
            <a:hlinkClick r:id="" action="ppaction://noaction" highlightClick="1"/>
          </p:cNvPr>
          <p:cNvSpPr/>
          <p:nvPr/>
        </p:nvSpPr>
        <p:spPr>
          <a:xfrm>
            <a:off x="1665580" y="275707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7" name="Action Button: Custom 46">
            <a:hlinkClick r:id="" action="ppaction://noaction" highlightClick="1"/>
          </p:cNvPr>
          <p:cNvSpPr/>
          <p:nvPr/>
        </p:nvSpPr>
        <p:spPr>
          <a:xfrm>
            <a:off x="1665580" y="290719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8" name="Action Button: Custom 47">
            <a:hlinkClick r:id="" action="ppaction://noaction" highlightClick="1"/>
          </p:cNvPr>
          <p:cNvSpPr/>
          <p:nvPr/>
        </p:nvSpPr>
        <p:spPr>
          <a:xfrm>
            <a:off x="1665002" y="308285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49" name="Action Button: Custom 48">
            <a:hlinkClick r:id="" action="ppaction://noaction" highlightClick="1"/>
          </p:cNvPr>
          <p:cNvSpPr/>
          <p:nvPr/>
        </p:nvSpPr>
        <p:spPr>
          <a:xfrm>
            <a:off x="1371685" y="355353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0" name="Action Button: Custom 49">
            <a:hlinkClick r:id="" action="ppaction://noaction" highlightClick="1"/>
          </p:cNvPr>
          <p:cNvSpPr/>
          <p:nvPr/>
        </p:nvSpPr>
        <p:spPr>
          <a:xfrm>
            <a:off x="1367577" y="371745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1" name="Action Button: Custom 50">
            <a:hlinkClick r:id="" action="ppaction://noaction" highlightClick="1"/>
          </p:cNvPr>
          <p:cNvSpPr/>
          <p:nvPr/>
        </p:nvSpPr>
        <p:spPr>
          <a:xfrm>
            <a:off x="1367577" y="386645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2" name="Action Button: Custom 51">
            <a:hlinkClick r:id="" action="ppaction://noaction" highlightClick="1"/>
          </p:cNvPr>
          <p:cNvSpPr/>
          <p:nvPr/>
        </p:nvSpPr>
        <p:spPr>
          <a:xfrm>
            <a:off x="1375793" y="582009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3" name="Action Button: Custom 52">
            <a:hlinkClick r:id="" action="ppaction://noaction" highlightClick="1"/>
          </p:cNvPr>
          <p:cNvSpPr/>
          <p:nvPr/>
        </p:nvSpPr>
        <p:spPr>
          <a:xfrm>
            <a:off x="1368712" y="416588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4" name="Action Button: Custom 53">
            <a:hlinkClick r:id="" action="ppaction://noaction" highlightClick="1"/>
          </p:cNvPr>
          <p:cNvSpPr/>
          <p:nvPr/>
        </p:nvSpPr>
        <p:spPr>
          <a:xfrm>
            <a:off x="1371685" y="432598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5" name="Action Button: Custom 54">
            <a:hlinkClick r:id="" action="ppaction://noaction" highlightClick="1"/>
          </p:cNvPr>
          <p:cNvSpPr/>
          <p:nvPr/>
        </p:nvSpPr>
        <p:spPr>
          <a:xfrm>
            <a:off x="1371685" y="447826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6" name="Action Button: Custom 55">
            <a:hlinkClick r:id="" action="ppaction://noaction" highlightClick="1"/>
          </p:cNvPr>
          <p:cNvSpPr/>
          <p:nvPr/>
        </p:nvSpPr>
        <p:spPr>
          <a:xfrm>
            <a:off x="1369533" y="463004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7" name="Action Button: Custom 56">
            <a:hlinkClick r:id="" action="ppaction://noaction" highlightClick="1"/>
          </p:cNvPr>
          <p:cNvSpPr/>
          <p:nvPr/>
        </p:nvSpPr>
        <p:spPr>
          <a:xfrm>
            <a:off x="1367577" y="477158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8" name="Action Button: Custom 57">
            <a:hlinkClick r:id="" action="ppaction://noaction" highlightClick="1"/>
          </p:cNvPr>
          <p:cNvSpPr/>
          <p:nvPr/>
        </p:nvSpPr>
        <p:spPr>
          <a:xfrm>
            <a:off x="1371685" y="492242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59" name="Action Button: Custom 58">
            <a:hlinkClick r:id="" action="ppaction://noaction" highlightClick="1"/>
          </p:cNvPr>
          <p:cNvSpPr/>
          <p:nvPr/>
        </p:nvSpPr>
        <p:spPr>
          <a:xfrm>
            <a:off x="1367577" y="507252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60" name="Action Button: Custom 59">
            <a:hlinkClick r:id="" action="ppaction://noaction" highlightClick="1"/>
          </p:cNvPr>
          <p:cNvSpPr/>
          <p:nvPr/>
        </p:nvSpPr>
        <p:spPr>
          <a:xfrm>
            <a:off x="1367577" y="522798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61" name="Action Button: Custom 60">
            <a:hlinkClick r:id="" action="ppaction://noaction" highlightClick="1"/>
          </p:cNvPr>
          <p:cNvSpPr/>
          <p:nvPr/>
        </p:nvSpPr>
        <p:spPr>
          <a:xfrm>
            <a:off x="1367577" y="537539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62" name="Action Button: Custom 61">
            <a:hlinkClick r:id="" action="ppaction://noaction" highlightClick="1"/>
          </p:cNvPr>
          <p:cNvSpPr/>
          <p:nvPr/>
        </p:nvSpPr>
        <p:spPr>
          <a:xfrm>
            <a:off x="1371685" y="553172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63" name="Action Button: Custom 62">
            <a:hlinkClick r:id="" action="ppaction://noaction" highlightClick="1"/>
          </p:cNvPr>
          <p:cNvSpPr/>
          <p:nvPr/>
        </p:nvSpPr>
        <p:spPr>
          <a:xfrm>
            <a:off x="1375793" y="568049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 dirty="0"/>
          </a:p>
        </p:txBody>
      </p:sp>
      <p:sp>
        <p:nvSpPr>
          <p:cNvPr id="64" name="Action Button: Custom 63">
            <a:hlinkClick r:id="" action="ppaction://noaction" highlightClick="1"/>
          </p:cNvPr>
          <p:cNvSpPr/>
          <p:nvPr/>
        </p:nvSpPr>
        <p:spPr>
          <a:xfrm>
            <a:off x="1371685" y="597571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65" name="Action Button: Custom 64">
            <a:hlinkClick r:id="" action="ppaction://noaction" highlightClick="1"/>
          </p:cNvPr>
          <p:cNvSpPr/>
          <p:nvPr/>
        </p:nvSpPr>
        <p:spPr>
          <a:xfrm>
            <a:off x="1138615" y="612572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31" name="TextBox 30"/>
          <p:cNvSpPr txBox="1"/>
          <p:nvPr/>
        </p:nvSpPr>
        <p:spPr>
          <a:xfrm>
            <a:off x="1310624" y="6436502"/>
            <a:ext cx="1283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400" b="1" i="0" u="none" baseline="0"/>
              <a:t>Trasporti</a:t>
            </a:r>
            <a:endParaRPr lang="it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326936" y="6464447"/>
            <a:ext cx="38664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In autonomia</a:t>
            </a:r>
            <a:endParaRPr lang="it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3364263" y="6466167"/>
            <a:ext cx="14798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Sostegno da </a:t>
            </a:r>
            <a:r>
              <a:rPr lang="it" sz="1000" b="0" i="0" u="none" baseline="0" dirty="0"/>
              <a:t>familiari/</a:t>
            </a:r>
            <a:r>
              <a:rPr lang="it" sz="1050" b="0" i="0" u="none" baseline="0" dirty="0"/>
              <a:t> amici</a:t>
            </a:r>
            <a:endParaRPr lang="it" sz="1050" dirty="0"/>
          </a:p>
        </p:txBody>
      </p:sp>
      <p:sp>
        <p:nvSpPr>
          <p:cNvPr id="67" name="TextBox 66"/>
          <p:cNvSpPr txBox="1"/>
          <p:nvPr/>
        </p:nvSpPr>
        <p:spPr>
          <a:xfrm>
            <a:off x="5165950" y="6453695"/>
            <a:ext cx="175881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Servizi di trasporto</a:t>
            </a:r>
            <a:r>
              <a:rPr lang="it" sz="1050" b="0" i="0" u="none" baseline="0" dirty="0"/>
              <a:t> accessibili</a:t>
            </a:r>
            <a:endParaRPr lang="it" sz="1050" dirty="0"/>
          </a:p>
        </p:txBody>
      </p:sp>
      <p:sp>
        <p:nvSpPr>
          <p:cNvPr id="68" name="TextBox 67"/>
          <p:cNvSpPr txBox="1"/>
          <p:nvPr/>
        </p:nvSpPr>
        <p:spPr>
          <a:xfrm>
            <a:off x="6983083" y="6479755"/>
            <a:ext cx="14959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Pratica per il ritorno alla guida</a:t>
            </a:r>
            <a:endParaRPr lang="it" sz="1000" dirty="0"/>
          </a:p>
        </p:txBody>
      </p:sp>
      <p:sp>
        <p:nvSpPr>
          <p:cNvPr id="70" name="TextBox 69"/>
          <p:cNvSpPr txBox="1"/>
          <p:nvPr/>
        </p:nvSpPr>
        <p:spPr>
          <a:xfrm>
            <a:off x="8714283" y="6472142"/>
            <a:ext cx="18533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Trasporti pubblici (bus/taxi)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385056" y="6476807"/>
            <a:ext cx="489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/>
              <a:t>Altro</a:t>
            </a:r>
            <a:endParaRPr lang="it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4791586" y="1598643"/>
            <a:ext cx="23727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/>
              <a:t>Casa:</a:t>
            </a:r>
            <a:r>
              <a:rPr lang="it" sz="1050" b="0" i="0" u="none" baseline="0"/>
              <a:t>___________________________</a:t>
            </a:r>
            <a:endParaRPr lang="it" sz="1050" dirty="0"/>
          </a:p>
        </p:txBody>
      </p:sp>
      <p:sp>
        <p:nvSpPr>
          <p:cNvPr id="73" name="TextBox 72"/>
          <p:cNvSpPr txBox="1"/>
          <p:nvPr/>
        </p:nvSpPr>
        <p:spPr>
          <a:xfrm>
            <a:off x="4802737" y="1925044"/>
            <a:ext cx="240963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Vita con sostegno</a:t>
            </a:r>
          </a:p>
          <a:p>
            <a:pPr algn="l" rtl="0"/>
            <a:r>
              <a:rPr lang="it" sz="1050" b="0" i="0" u="none" baseline="0" dirty="0"/>
              <a:t>Nome della struttura: ___________________</a:t>
            </a:r>
            <a:endParaRPr lang="it" sz="1050" dirty="0"/>
          </a:p>
        </p:txBody>
      </p:sp>
      <p:sp>
        <p:nvSpPr>
          <p:cNvPr id="74" name="TextBox 73"/>
          <p:cNvSpPr txBox="1"/>
          <p:nvPr/>
        </p:nvSpPr>
        <p:spPr>
          <a:xfrm>
            <a:off x="5713403" y="2367388"/>
            <a:ext cx="182614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Caso/Coordinatore terapeutico </a:t>
            </a:r>
          </a:p>
          <a:p>
            <a:pPr algn="l" rtl="0"/>
            <a:r>
              <a:rPr lang="it" sz="1050" b="0" i="0" u="none" baseline="0" dirty="0"/>
              <a:t>Responsabile: ___________</a:t>
            </a:r>
          </a:p>
          <a:p>
            <a:pPr algn="l" rtl="0"/>
            <a:r>
              <a:rPr lang="it" sz="1050" b="0" i="0" u="none" baseline="0" dirty="0"/>
              <a:t>Servizi terapeutici</a:t>
            </a:r>
          </a:p>
          <a:p>
            <a:pPr algn="l" rtl="0"/>
            <a:r>
              <a:rPr lang="it" sz="1050" b="0" i="0" u="none" baseline="0" dirty="0"/>
              <a:t>Dietista</a:t>
            </a:r>
          </a:p>
          <a:p>
            <a:pPr algn="l" rtl="0"/>
            <a:r>
              <a:rPr lang="it" sz="1050" b="0" i="0" u="none" baseline="0" dirty="0"/>
              <a:t>Noleggio di apparecchiature</a:t>
            </a:r>
          </a:p>
          <a:p>
            <a:pPr algn="l" rtl="0"/>
            <a:r>
              <a:rPr lang="it" sz="1050" b="0" i="0" u="none" baseline="0" dirty="0"/>
              <a:t>Cura della casa</a:t>
            </a:r>
          </a:p>
          <a:p>
            <a:pPr algn="l" rtl="0"/>
            <a:r>
              <a:rPr lang="it" sz="1050" b="0" i="0" u="none" baseline="0" dirty="0"/>
              <a:t>Distribuzione pasti</a:t>
            </a:r>
            <a:endParaRPr lang="it" sz="1050" dirty="0"/>
          </a:p>
          <a:p>
            <a:pPr algn="l" rtl="0"/>
            <a:r>
              <a:rPr lang="it" sz="1050" b="0" i="0" u="none" baseline="0" dirty="0"/>
              <a:t>Servizi di orientamento</a:t>
            </a:r>
          </a:p>
          <a:p>
            <a:pPr algn="l" rtl="0"/>
            <a:r>
              <a:rPr lang="it" sz="1050" b="0" i="0" u="none" baseline="0" dirty="0"/>
              <a:t>Infermieri</a:t>
            </a:r>
          </a:p>
          <a:p>
            <a:pPr algn="l" rtl="0"/>
            <a:r>
              <a:rPr lang="it" sz="1050" b="0" i="0" u="none" baseline="0" dirty="0"/>
              <a:t>Terapia occupazionale</a:t>
            </a:r>
          </a:p>
          <a:p>
            <a:pPr algn="l" rtl="0"/>
            <a:r>
              <a:rPr lang="it" sz="1050" b="0" i="0" u="none" baseline="0" dirty="0"/>
              <a:t>Servizi sociali individuali</a:t>
            </a:r>
          </a:p>
          <a:p>
            <a:pPr algn="l" rtl="0"/>
            <a:r>
              <a:rPr lang="it" sz="1050" b="0" i="0" u="none" baseline="0" dirty="0"/>
              <a:t>Psicoterapeuta</a:t>
            </a:r>
          </a:p>
          <a:p>
            <a:pPr algn="l" rtl="0"/>
            <a:r>
              <a:rPr lang="it" sz="1050" b="0" i="0" u="none" baseline="0" dirty="0"/>
              <a:t>Assistenza di supporto e sollievo</a:t>
            </a:r>
          </a:p>
          <a:p>
            <a:pPr algn="l" rtl="0"/>
            <a:r>
              <a:rPr lang="it" sz="1050" b="0" i="0" u="none" baseline="0" dirty="0"/>
              <a:t>Servizi sociali</a:t>
            </a:r>
          </a:p>
          <a:p>
            <a:pPr algn="l" rtl="0"/>
            <a:r>
              <a:rPr lang="it" sz="1050" b="0" i="0" u="none" baseline="0" dirty="0"/>
              <a:t>Logopedista</a:t>
            </a:r>
          </a:p>
          <a:p>
            <a:pPr algn="l" rtl="0"/>
            <a:r>
              <a:rPr lang="it" sz="1050" b="0" i="0" u="none" baseline="0" dirty="0"/>
              <a:t>Servizi spirituali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28875" y="1824629"/>
            <a:ext cx="457200" cy="42566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8605" y="1986313"/>
            <a:ext cx="457200" cy="360947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4864" y="4151641"/>
            <a:ext cx="365760" cy="457200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4848352" y="4950524"/>
            <a:ext cx="19431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1" i="0" u="none" baseline="0"/>
              <a:t>Controllo medico e dei fattori di rischio</a:t>
            </a:r>
            <a:endParaRPr lang="it" sz="1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4996307" y="5106825"/>
            <a:ext cx="259718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Clinica della prevenzione dell’ictus</a:t>
            </a:r>
          </a:p>
          <a:p>
            <a:pPr algn="l" rtl="0"/>
            <a:r>
              <a:rPr lang="it" sz="1050" b="0" i="0" u="none" baseline="0" dirty="0"/>
              <a:t>Medico curante</a:t>
            </a:r>
          </a:p>
          <a:p>
            <a:pPr algn="l" rtl="0"/>
            <a:r>
              <a:rPr lang="it" sz="1050" b="0" i="0" u="none" baseline="0" dirty="0"/>
              <a:t>Infermiere professionista</a:t>
            </a:r>
          </a:p>
          <a:p>
            <a:pPr algn="l" rtl="0"/>
            <a:r>
              <a:rPr lang="it" sz="1050" b="0" i="0" u="none" baseline="0" dirty="0"/>
              <a:t>Medico specialista: ________________</a:t>
            </a:r>
          </a:p>
          <a:p>
            <a:pPr algn="l" rtl="0"/>
            <a:r>
              <a:rPr lang="it" sz="1050" b="0" i="0" u="none" baseline="0" dirty="0"/>
              <a:t>Altre figure di riferimento: _____________</a:t>
            </a:r>
            <a:endParaRPr lang="it" sz="1050" dirty="0"/>
          </a:p>
        </p:txBody>
      </p:sp>
      <p:sp>
        <p:nvSpPr>
          <p:cNvPr id="81" name="TextBox 80"/>
          <p:cNvSpPr txBox="1"/>
          <p:nvPr/>
        </p:nvSpPr>
        <p:spPr>
          <a:xfrm>
            <a:off x="4600953" y="5913724"/>
            <a:ext cx="249299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Controllo di aziende partner di servizi per</a:t>
            </a:r>
          </a:p>
          <a:p>
            <a:pPr algn="l" rtl="0"/>
            <a:r>
              <a:rPr lang="it" sz="1050" b="1" i="0" u="none" baseline="0" dirty="0"/>
              <a:t> il benessere</a:t>
            </a:r>
            <a:endParaRPr lang="it" sz="105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375084" y="5893463"/>
            <a:ext cx="3238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" sz="1000" b="1" i="0" u="none" baseline="0" dirty="0"/>
              <a:t>Controllo di aziende partner di servizi per il benessere</a:t>
            </a:r>
            <a:endParaRPr lang="it" sz="1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4723267" y="2796245"/>
            <a:ext cx="84029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/>
              <a:t>Terapia</a:t>
            </a:r>
          </a:p>
          <a:p>
            <a:pPr algn="l" rtl="0"/>
            <a:r>
              <a:rPr lang="it" sz="1050" b="1" i="0" u="none" baseline="0"/>
              <a:t>ambulatoriale</a:t>
            </a:r>
            <a:endParaRPr lang="it" sz="1050" b="1" dirty="0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32750" y="2948338"/>
            <a:ext cx="590550" cy="50482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51800" y="3939190"/>
            <a:ext cx="552450" cy="476250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4823300" y="3097025"/>
            <a:ext cx="91082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950" b="0" i="0" u="none" baseline="0"/>
              <a:t>In ospedale</a:t>
            </a:r>
          </a:p>
          <a:p>
            <a:pPr algn="l" rtl="0"/>
            <a:r>
              <a:rPr lang="it" sz="950" b="0" i="0" u="none" baseline="0"/>
              <a:t>In clinica</a:t>
            </a:r>
            <a:endParaRPr lang="it" sz="950" dirty="0"/>
          </a:p>
        </p:txBody>
      </p:sp>
      <p:sp>
        <p:nvSpPr>
          <p:cNvPr id="87" name="TextBox 86"/>
          <p:cNvSpPr txBox="1"/>
          <p:nvPr/>
        </p:nvSpPr>
        <p:spPr>
          <a:xfrm>
            <a:off x="4772109" y="3810152"/>
            <a:ext cx="8338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/>
              <a:t>Terapia</a:t>
            </a:r>
          </a:p>
          <a:p>
            <a:pPr algn="l" rtl="0"/>
            <a:r>
              <a:rPr lang="it" sz="1050" b="1" i="0" u="none" baseline="0"/>
              <a:t>a domicilio o</a:t>
            </a:r>
          </a:p>
          <a:p>
            <a:pPr algn="l" rtl="0"/>
            <a:r>
              <a:rPr lang="it" sz="1050" b="1" i="0" u="none" baseline="0"/>
              <a:t>Servizi</a:t>
            </a:r>
          </a:p>
          <a:p>
            <a:pPr algn="l" rtl="0"/>
            <a:r>
              <a:rPr lang="it" sz="1050" b="1" i="0" u="none" baseline="0"/>
              <a:t>di assistenza</a:t>
            </a:r>
            <a:endParaRPr lang="it" sz="1050" b="1" dirty="0"/>
          </a:p>
        </p:txBody>
      </p:sp>
      <p:sp>
        <p:nvSpPr>
          <p:cNvPr id="88" name="Action Button: Custom 87">
            <a:hlinkClick r:id="" action="ppaction://noaction" highlightClick="1"/>
          </p:cNvPr>
          <p:cNvSpPr/>
          <p:nvPr/>
        </p:nvSpPr>
        <p:spPr>
          <a:xfrm>
            <a:off x="5681875" y="245008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89" name="Action Button: Custom 88">
            <a:hlinkClick r:id="" action="ppaction://noaction" highlightClick="1"/>
          </p:cNvPr>
          <p:cNvSpPr/>
          <p:nvPr/>
        </p:nvSpPr>
        <p:spPr>
          <a:xfrm>
            <a:off x="5681875" y="260878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0" name="Action Button: Custom 89">
            <a:hlinkClick r:id="" action="ppaction://noaction" highlightClick="1"/>
          </p:cNvPr>
          <p:cNvSpPr/>
          <p:nvPr/>
        </p:nvSpPr>
        <p:spPr>
          <a:xfrm>
            <a:off x="5685850" y="277786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1" name="Action Button: Custom 90">
            <a:hlinkClick r:id="" action="ppaction://noaction" highlightClick="1"/>
          </p:cNvPr>
          <p:cNvSpPr/>
          <p:nvPr/>
        </p:nvSpPr>
        <p:spPr>
          <a:xfrm>
            <a:off x="5685850" y="294469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2" name="Action Button: Custom 91">
            <a:hlinkClick r:id="" action="ppaction://noaction" highlightClick="1"/>
          </p:cNvPr>
          <p:cNvSpPr/>
          <p:nvPr/>
        </p:nvSpPr>
        <p:spPr>
          <a:xfrm>
            <a:off x="5685850" y="310155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3" name="Action Button: Custom 92">
            <a:hlinkClick r:id="" action="ppaction://noaction" highlightClick="1"/>
          </p:cNvPr>
          <p:cNvSpPr/>
          <p:nvPr/>
        </p:nvSpPr>
        <p:spPr>
          <a:xfrm>
            <a:off x="5684175" y="325047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4" name="Action Button: Custom 93">
            <a:hlinkClick r:id="" action="ppaction://noaction" highlightClick="1"/>
          </p:cNvPr>
          <p:cNvSpPr/>
          <p:nvPr/>
        </p:nvSpPr>
        <p:spPr>
          <a:xfrm>
            <a:off x="5685850" y="341859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5" name="Action Button: Custom 94">
            <a:hlinkClick r:id="" action="ppaction://noaction" highlightClick="1"/>
          </p:cNvPr>
          <p:cNvSpPr/>
          <p:nvPr/>
        </p:nvSpPr>
        <p:spPr>
          <a:xfrm>
            <a:off x="5681875" y="357565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6" name="Action Button: Custom 95">
            <a:hlinkClick r:id="" action="ppaction://noaction" highlightClick="1"/>
          </p:cNvPr>
          <p:cNvSpPr/>
          <p:nvPr/>
        </p:nvSpPr>
        <p:spPr>
          <a:xfrm>
            <a:off x="5687132" y="37508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7" name="Action Button: Custom 96">
            <a:hlinkClick r:id="" action="ppaction://noaction" highlightClick="1"/>
          </p:cNvPr>
          <p:cNvSpPr/>
          <p:nvPr/>
        </p:nvSpPr>
        <p:spPr>
          <a:xfrm>
            <a:off x="5684646" y="389194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8" name="Action Button: Custom 97">
            <a:hlinkClick r:id="" action="ppaction://noaction" highlightClick="1"/>
          </p:cNvPr>
          <p:cNvSpPr/>
          <p:nvPr/>
        </p:nvSpPr>
        <p:spPr>
          <a:xfrm>
            <a:off x="5687048" y="405013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99" name="Action Button: Custom 98">
            <a:hlinkClick r:id="" action="ppaction://noaction" highlightClick="1"/>
          </p:cNvPr>
          <p:cNvSpPr/>
          <p:nvPr/>
        </p:nvSpPr>
        <p:spPr>
          <a:xfrm>
            <a:off x="5683900" y="420053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0" name="Action Button: Custom 99">
            <a:hlinkClick r:id="" action="ppaction://noaction" highlightClick="1"/>
          </p:cNvPr>
          <p:cNvSpPr/>
          <p:nvPr/>
        </p:nvSpPr>
        <p:spPr>
          <a:xfrm>
            <a:off x="5676583" y="43671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1" name="Action Button: Custom 100">
            <a:hlinkClick r:id="" action="ppaction://noaction" highlightClick="1"/>
          </p:cNvPr>
          <p:cNvSpPr/>
          <p:nvPr/>
        </p:nvSpPr>
        <p:spPr>
          <a:xfrm>
            <a:off x="5676583" y="453232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2" name="Action Button: Custom 101">
            <a:hlinkClick r:id="" action="ppaction://noaction" highlightClick="1"/>
          </p:cNvPr>
          <p:cNvSpPr/>
          <p:nvPr/>
        </p:nvSpPr>
        <p:spPr>
          <a:xfrm>
            <a:off x="5686459" y="469155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3" name="Action Button: Custom 102">
            <a:hlinkClick r:id="" action="ppaction://noaction" highlightClick="1"/>
          </p:cNvPr>
          <p:cNvSpPr/>
          <p:nvPr/>
        </p:nvSpPr>
        <p:spPr>
          <a:xfrm>
            <a:off x="5691533" y="485673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4" name="Action Button: Custom 103">
            <a:hlinkClick r:id="" action="ppaction://noaction" highlightClick="1"/>
          </p:cNvPr>
          <p:cNvSpPr/>
          <p:nvPr/>
        </p:nvSpPr>
        <p:spPr>
          <a:xfrm>
            <a:off x="4802737" y="318432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5" name="Action Button: Custom 104">
            <a:hlinkClick r:id="" action="ppaction://noaction" highlightClick="1"/>
          </p:cNvPr>
          <p:cNvSpPr/>
          <p:nvPr/>
        </p:nvSpPr>
        <p:spPr>
          <a:xfrm>
            <a:off x="4802737" y="331775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6" name="Action Button: Custom 105">
            <a:hlinkClick r:id="" action="ppaction://noaction" highlightClick="1"/>
          </p:cNvPr>
          <p:cNvSpPr/>
          <p:nvPr/>
        </p:nvSpPr>
        <p:spPr>
          <a:xfrm>
            <a:off x="4958262" y="520596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8" name="Action Button: Custom 107">
            <a:hlinkClick r:id="" action="ppaction://noaction" highlightClick="1"/>
          </p:cNvPr>
          <p:cNvSpPr/>
          <p:nvPr/>
        </p:nvSpPr>
        <p:spPr>
          <a:xfrm>
            <a:off x="4958262" y="535925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09" name="Action Button: Custom 108">
            <a:hlinkClick r:id="" action="ppaction://noaction" highlightClick="1"/>
          </p:cNvPr>
          <p:cNvSpPr/>
          <p:nvPr/>
        </p:nvSpPr>
        <p:spPr>
          <a:xfrm>
            <a:off x="4958262" y="551961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10" name="Action Button: Custom 109">
            <a:hlinkClick r:id="" action="ppaction://noaction" highlightClick="1"/>
          </p:cNvPr>
          <p:cNvSpPr/>
          <p:nvPr/>
        </p:nvSpPr>
        <p:spPr>
          <a:xfrm>
            <a:off x="4955159" y="568926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11" name="Action Button: Custom 110">
            <a:hlinkClick r:id="" action="ppaction://noaction" highlightClick="1"/>
          </p:cNvPr>
          <p:cNvSpPr/>
          <p:nvPr/>
        </p:nvSpPr>
        <p:spPr>
          <a:xfrm>
            <a:off x="4955159" y="584680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12" name="Action Button: Custom 111">
            <a:hlinkClick r:id="" action="ppaction://noaction" highlightClick="1"/>
          </p:cNvPr>
          <p:cNvSpPr/>
          <p:nvPr/>
        </p:nvSpPr>
        <p:spPr>
          <a:xfrm>
            <a:off x="4580018" y="600707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pic>
        <p:nvPicPr>
          <p:cNvPr id="113" name="Picture 11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45112" y="5216701"/>
            <a:ext cx="457200" cy="367393"/>
          </a:xfrm>
          <a:prstGeom prst="rect">
            <a:avLst/>
          </a:prstGeom>
        </p:spPr>
      </p:pic>
      <p:sp>
        <p:nvSpPr>
          <p:cNvPr id="114" name="TextBox 113"/>
          <p:cNvSpPr txBox="1"/>
          <p:nvPr/>
        </p:nvSpPr>
        <p:spPr>
          <a:xfrm>
            <a:off x="8094836" y="1591153"/>
            <a:ext cx="14606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/>
              <a:t>Tempo libero e svago</a:t>
            </a:r>
            <a:endParaRPr lang="it" sz="105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8408923" y="2054553"/>
            <a:ext cx="27061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Hobby: </a:t>
            </a:r>
            <a:r>
              <a:rPr lang="it" sz="1050" b="0" i="0" u="none" baseline="0" dirty="0"/>
              <a:t>_________</a:t>
            </a:r>
            <a:r>
              <a:rPr lang="it" sz="1050" b="1" i="0" u="none" baseline="0" dirty="0"/>
              <a:t> Volontariato: </a:t>
            </a:r>
            <a:r>
              <a:rPr lang="it" sz="1100" b="0" i="0" u="none" baseline="0" dirty="0"/>
              <a:t>________</a:t>
            </a:r>
            <a:endParaRPr lang="it" sz="1100" dirty="0"/>
          </a:p>
        </p:txBody>
      </p:sp>
      <p:sp>
        <p:nvSpPr>
          <p:cNvPr id="116" name="TextBox 115"/>
          <p:cNvSpPr txBox="1"/>
          <p:nvPr/>
        </p:nvSpPr>
        <p:spPr>
          <a:xfrm>
            <a:off x="8411078" y="1736065"/>
            <a:ext cx="27190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Programmi pubblici di attività fisica</a:t>
            </a:r>
          </a:p>
          <a:p>
            <a:pPr algn="l" rtl="0"/>
            <a:r>
              <a:rPr lang="it" sz="1000" b="0" i="0" u="none" baseline="0" dirty="0"/>
              <a:t>Programmi pubblici di attività per il tempo libero</a:t>
            </a:r>
            <a:endParaRPr lang="it" sz="1000" dirty="0"/>
          </a:p>
        </p:txBody>
      </p:sp>
      <p:sp>
        <p:nvSpPr>
          <p:cNvPr id="117" name="TextBox 116"/>
          <p:cNvSpPr txBox="1"/>
          <p:nvPr/>
        </p:nvSpPr>
        <p:spPr>
          <a:xfrm>
            <a:off x="8094836" y="2245272"/>
            <a:ext cx="2771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Gruppi di sostegno per pazienti colpiti da ictus</a:t>
            </a:r>
            <a:endParaRPr lang="it" sz="105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8398460" y="2392708"/>
            <a:ext cx="304602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" sz="1050" b="0" i="0" u="none" baseline="0" dirty="0"/>
              <a:t>Programmi di attività fisica post-ictus</a:t>
            </a:r>
          </a:p>
          <a:p>
            <a:pPr algn="l" rtl="0"/>
            <a:r>
              <a:rPr lang="it" sz="1050" b="0" i="0" u="none" baseline="0" dirty="0"/>
              <a:t>Programmi di comunicazione/terapie per l'afasia</a:t>
            </a:r>
          </a:p>
          <a:p>
            <a:pPr algn="l" rtl="0"/>
            <a:r>
              <a:rPr lang="it" sz="1050" b="0" i="0" u="none" baseline="0" dirty="0"/>
              <a:t>Programmi di gestione dell’ictus</a:t>
            </a:r>
          </a:p>
          <a:p>
            <a:pPr algn="l" rtl="0"/>
            <a:r>
              <a:rPr lang="it" sz="1050" b="0" i="0" u="none" baseline="0" dirty="0"/>
              <a:t>Gruppi di sopravvissuti/sostegno per pazienti colpiti </a:t>
            </a:r>
          </a:p>
          <a:p>
            <a:pPr algn="l" rtl="0"/>
            <a:r>
              <a:rPr lang="it" sz="1050" b="0" i="0" u="none" baseline="0" dirty="0"/>
              <a:t>da ictus</a:t>
            </a:r>
            <a:endParaRPr lang="it" sz="1050" dirty="0"/>
          </a:p>
        </p:txBody>
      </p:sp>
      <p:sp>
        <p:nvSpPr>
          <p:cNvPr id="119" name="TextBox 118"/>
          <p:cNvSpPr txBox="1"/>
          <p:nvPr/>
        </p:nvSpPr>
        <p:spPr>
          <a:xfrm>
            <a:off x="8002875" y="3186633"/>
            <a:ext cx="13195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Servizi pubblici</a:t>
            </a:r>
            <a:endParaRPr lang="it" sz="105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7965820" y="3357195"/>
            <a:ext cx="2839239" cy="12234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0" i="0" u="none" baseline="0" dirty="0"/>
              <a:t>Counseling di aiuto</a:t>
            </a:r>
          </a:p>
          <a:p>
            <a:pPr algn="l" rtl="0"/>
            <a:r>
              <a:rPr lang="it" sz="1050" b="0" i="0" u="none" baseline="0" dirty="0"/>
              <a:t>Assistenza sociale</a:t>
            </a:r>
          </a:p>
          <a:p>
            <a:pPr algn="l" rtl="0"/>
            <a:r>
              <a:rPr lang="it" sz="1050" b="0" i="0" u="none" baseline="0" dirty="0"/>
              <a:t>Assistenza spirituale</a:t>
            </a:r>
          </a:p>
          <a:p>
            <a:pPr algn="l" rtl="0"/>
            <a:r>
              <a:rPr lang="it" sz="1050" b="0" i="0" u="none" baseline="0" dirty="0"/>
              <a:t>Servizi di infortuni cerebrali</a:t>
            </a:r>
          </a:p>
          <a:p>
            <a:pPr algn="l" rtl="0"/>
            <a:r>
              <a:rPr lang="it" sz="1050" b="0" i="0" u="none" baseline="0" dirty="0"/>
              <a:t>Programmi giornalieri per adulti</a:t>
            </a:r>
          </a:p>
          <a:p>
            <a:pPr algn="l" rtl="0"/>
            <a:r>
              <a:rPr lang="it" sz="1050" b="0" i="0" u="none" baseline="0" dirty="0"/>
              <a:t>Programmi di comunicazione/terapie per l'afasia</a:t>
            </a:r>
          </a:p>
          <a:p>
            <a:pPr algn="l" rtl="0"/>
            <a:r>
              <a:rPr lang="it" sz="1050" b="0" i="0" u="none" baseline="0" dirty="0"/>
              <a:t>Assistenza per la gestione del comportamento</a:t>
            </a:r>
            <a:endParaRPr lang="it" sz="1050" dirty="0"/>
          </a:p>
        </p:txBody>
      </p:sp>
      <p:sp>
        <p:nvSpPr>
          <p:cNvPr id="121" name="TextBox 120"/>
          <p:cNvSpPr txBox="1"/>
          <p:nvPr/>
        </p:nvSpPr>
        <p:spPr>
          <a:xfrm>
            <a:off x="9910980" y="3183851"/>
            <a:ext cx="190084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" sz="1050" b="0" i="0" u="none" baseline="0" dirty="0"/>
              <a:t>Assistenza finanziaria</a:t>
            </a:r>
          </a:p>
          <a:p>
            <a:pPr algn="l" rtl="0"/>
            <a:r>
              <a:rPr lang="it" sz="1050" b="0" i="0" u="none" baseline="0" dirty="0"/>
              <a:t>Programmi di mensa di gruppo</a:t>
            </a:r>
          </a:p>
          <a:p>
            <a:pPr algn="l" rtl="0"/>
            <a:r>
              <a:rPr lang="it" sz="1050" b="0" i="0" u="none" baseline="0" dirty="0"/>
              <a:t>Servizi di assistenza e centri culturali</a:t>
            </a:r>
          </a:p>
          <a:p>
            <a:pPr algn="l" rtl="0"/>
            <a:r>
              <a:rPr lang="it" sz="1050" b="0" i="0" u="none" baseline="0" dirty="0"/>
              <a:t>Programmi di autogestione</a:t>
            </a:r>
          </a:p>
          <a:p>
            <a:pPr algn="l" rtl="0"/>
            <a:r>
              <a:rPr lang="it" sz="1050" b="0" i="0" u="none" baseline="0" dirty="0"/>
              <a:t>Pratica per il ritorno alla guida</a:t>
            </a:r>
          </a:p>
        </p:txBody>
      </p:sp>
      <p:sp>
        <p:nvSpPr>
          <p:cNvPr id="122" name="Action Button: Custom 121">
            <a:hlinkClick r:id="" action="ppaction://noaction" highlightClick="1"/>
          </p:cNvPr>
          <p:cNvSpPr/>
          <p:nvPr/>
        </p:nvSpPr>
        <p:spPr>
          <a:xfrm>
            <a:off x="7948990" y="345263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23" name="TextBox 122"/>
          <p:cNvSpPr txBox="1"/>
          <p:nvPr/>
        </p:nvSpPr>
        <p:spPr>
          <a:xfrm>
            <a:off x="8527374" y="4602317"/>
            <a:ext cx="23936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Ritorno al lavoro o a scuola:____________</a:t>
            </a:r>
          </a:p>
          <a:p>
            <a:pPr algn="l" rtl="0"/>
            <a:r>
              <a:rPr lang="it" sz="1000" b="0" i="0" u="none" baseline="0" dirty="0"/>
              <a:t>Servizi occupazionali:  ______________</a:t>
            </a:r>
          </a:p>
          <a:p>
            <a:pPr algn="l" rtl="0"/>
            <a:r>
              <a:rPr lang="it" sz="1000" b="0" i="0" u="none" baseline="0" dirty="0"/>
              <a:t>Assistenza continua allo studio:_________</a:t>
            </a:r>
            <a:endParaRPr lang="it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8352484" y="4459613"/>
            <a:ext cx="17235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Lavoro e studio</a:t>
            </a:r>
            <a:endParaRPr lang="it" sz="105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8359070" y="5119492"/>
            <a:ext cx="17027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50" b="1" i="0" u="none" baseline="0" dirty="0"/>
              <a:t>Monitoraggio medico continuo</a:t>
            </a:r>
            <a:endParaRPr lang="it" sz="105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8519243" y="5262586"/>
            <a:ext cx="25458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it" sz="1000" b="0" i="0" u="none" baseline="0" dirty="0"/>
              <a:t>Clinica della prevenzione di ictus</a:t>
            </a:r>
          </a:p>
          <a:p>
            <a:pPr algn="l" rtl="0"/>
            <a:r>
              <a:rPr lang="it" sz="1000" b="0" i="0" u="none" baseline="0" dirty="0"/>
              <a:t>Medico curante</a:t>
            </a:r>
          </a:p>
          <a:p>
            <a:pPr algn="l" rtl="0"/>
            <a:r>
              <a:rPr lang="it" sz="1000" b="0" i="0" u="none" baseline="0" dirty="0"/>
              <a:t>Medico specialista: ________________</a:t>
            </a:r>
          </a:p>
          <a:p>
            <a:pPr algn="l" rtl="0"/>
            <a:r>
              <a:rPr lang="it" sz="1000" b="0" i="0" u="none" baseline="0" dirty="0"/>
              <a:t>Altre figure di riferimento: ______________</a:t>
            </a:r>
            <a:endParaRPr lang="it" sz="1000" dirty="0"/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56294" y="5404535"/>
            <a:ext cx="457200" cy="367393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20135" y="1830766"/>
            <a:ext cx="274320" cy="457200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22340" y="2503164"/>
            <a:ext cx="457200" cy="398207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936256" y="4625530"/>
            <a:ext cx="457200" cy="435078"/>
          </a:xfrm>
          <a:prstGeom prst="rect">
            <a:avLst/>
          </a:prstGeom>
        </p:spPr>
      </p:pic>
      <p:sp>
        <p:nvSpPr>
          <p:cNvPr id="132" name="Action Button: Custom 131">
            <a:hlinkClick r:id="" action="ppaction://noaction" highlightClick="1"/>
          </p:cNvPr>
          <p:cNvSpPr/>
          <p:nvPr/>
        </p:nvSpPr>
        <p:spPr>
          <a:xfrm>
            <a:off x="7949163" y="360378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3" name="Action Button: Custom 132">
            <a:hlinkClick r:id="" action="ppaction://noaction" highlightClick="1"/>
          </p:cNvPr>
          <p:cNvSpPr/>
          <p:nvPr/>
        </p:nvSpPr>
        <p:spPr>
          <a:xfrm>
            <a:off x="7948990" y="376858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4" name="Action Button: Custom 133">
            <a:hlinkClick r:id="" action="ppaction://noaction" highlightClick="1"/>
          </p:cNvPr>
          <p:cNvSpPr/>
          <p:nvPr/>
        </p:nvSpPr>
        <p:spPr>
          <a:xfrm>
            <a:off x="7948990" y="392344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5" name="Action Button: Custom 134">
            <a:hlinkClick r:id="" action="ppaction://noaction" highlightClick="1"/>
          </p:cNvPr>
          <p:cNvSpPr/>
          <p:nvPr/>
        </p:nvSpPr>
        <p:spPr>
          <a:xfrm>
            <a:off x="7948990" y="408014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6" name="Action Button: Custom 135">
            <a:hlinkClick r:id="" action="ppaction://noaction" highlightClick="1"/>
          </p:cNvPr>
          <p:cNvSpPr/>
          <p:nvPr/>
        </p:nvSpPr>
        <p:spPr>
          <a:xfrm>
            <a:off x="7948990" y="423604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7" name="Action Button: Custom 136">
            <a:hlinkClick r:id="" action="ppaction://noaction" highlightClick="1"/>
          </p:cNvPr>
          <p:cNvSpPr/>
          <p:nvPr/>
        </p:nvSpPr>
        <p:spPr>
          <a:xfrm>
            <a:off x="7948990" y="440800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8" name="Action Button: Custom 137">
            <a:hlinkClick r:id="" action="ppaction://noaction" highlightClick="1"/>
          </p:cNvPr>
          <p:cNvSpPr/>
          <p:nvPr/>
        </p:nvSpPr>
        <p:spPr>
          <a:xfrm>
            <a:off x="8373178" y="18282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39" name="Action Button: Custom 138">
            <a:hlinkClick r:id="" action="ppaction://noaction" highlightClick="1"/>
          </p:cNvPr>
          <p:cNvSpPr/>
          <p:nvPr/>
        </p:nvSpPr>
        <p:spPr>
          <a:xfrm>
            <a:off x="8373178" y="199281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0" name="Action Button: Custom 139">
            <a:hlinkClick r:id="" action="ppaction://noaction" highlightClick="1"/>
          </p:cNvPr>
          <p:cNvSpPr/>
          <p:nvPr/>
        </p:nvSpPr>
        <p:spPr>
          <a:xfrm>
            <a:off x="9882547" y="330011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1" name="Action Button: Custom 140">
            <a:hlinkClick r:id="" action="ppaction://noaction" highlightClick="1"/>
          </p:cNvPr>
          <p:cNvSpPr/>
          <p:nvPr/>
        </p:nvSpPr>
        <p:spPr>
          <a:xfrm>
            <a:off x="9882547" y="342914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2" name="Action Button: Custom 141">
            <a:hlinkClick r:id="" action="ppaction://noaction" highlightClick="1"/>
          </p:cNvPr>
          <p:cNvSpPr/>
          <p:nvPr/>
        </p:nvSpPr>
        <p:spPr>
          <a:xfrm>
            <a:off x="9880495" y="357456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3" name="Action Button: Custom 142">
            <a:hlinkClick r:id="" action="ppaction://noaction" highlightClick="1"/>
          </p:cNvPr>
          <p:cNvSpPr/>
          <p:nvPr/>
        </p:nvSpPr>
        <p:spPr>
          <a:xfrm>
            <a:off x="9880325" y="390777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4" name="Action Button: Custom 143">
            <a:hlinkClick r:id="" action="ppaction://noaction" highlightClick="1"/>
          </p:cNvPr>
          <p:cNvSpPr/>
          <p:nvPr/>
        </p:nvSpPr>
        <p:spPr>
          <a:xfrm>
            <a:off x="9880495" y="406333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5" name="Action Button: Custom 144">
            <a:hlinkClick r:id="" action="ppaction://noaction" highlightClick="1"/>
          </p:cNvPr>
          <p:cNvSpPr/>
          <p:nvPr/>
        </p:nvSpPr>
        <p:spPr>
          <a:xfrm>
            <a:off x="8367775" y="2497172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6" name="Action Button: Custom 145">
            <a:hlinkClick r:id="" action="ppaction://noaction" highlightClick="1"/>
          </p:cNvPr>
          <p:cNvSpPr/>
          <p:nvPr/>
        </p:nvSpPr>
        <p:spPr>
          <a:xfrm>
            <a:off x="8370917" y="2638577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7" name="Action Button: Custom 146">
            <a:hlinkClick r:id="" action="ppaction://noaction" highlightClick="1"/>
          </p:cNvPr>
          <p:cNvSpPr/>
          <p:nvPr/>
        </p:nvSpPr>
        <p:spPr>
          <a:xfrm>
            <a:off x="8367775" y="279779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8" name="Action Button: Custom 147">
            <a:hlinkClick r:id="" action="ppaction://noaction" highlightClick="1"/>
          </p:cNvPr>
          <p:cNvSpPr/>
          <p:nvPr/>
        </p:nvSpPr>
        <p:spPr>
          <a:xfrm>
            <a:off x="8367775" y="2947133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49" name="Action Button: Custom 148">
            <a:hlinkClick r:id="" action="ppaction://noaction" highlightClick="1"/>
          </p:cNvPr>
          <p:cNvSpPr/>
          <p:nvPr/>
        </p:nvSpPr>
        <p:spPr>
          <a:xfrm>
            <a:off x="8469923" y="468836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0" name="Action Button: Custom 149">
            <a:hlinkClick r:id="" action="ppaction://noaction" highlightClick="1"/>
          </p:cNvPr>
          <p:cNvSpPr/>
          <p:nvPr/>
        </p:nvSpPr>
        <p:spPr>
          <a:xfrm>
            <a:off x="8470130" y="4851236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1" name="Action Button: Custom 150">
            <a:hlinkClick r:id="" action="ppaction://noaction" highlightClick="1"/>
          </p:cNvPr>
          <p:cNvSpPr/>
          <p:nvPr/>
        </p:nvSpPr>
        <p:spPr>
          <a:xfrm>
            <a:off x="8473083" y="500399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2" name="Action Button: Custom 151">
            <a:hlinkClick r:id="" action="ppaction://noaction" highlightClick="1"/>
          </p:cNvPr>
          <p:cNvSpPr/>
          <p:nvPr/>
        </p:nvSpPr>
        <p:spPr>
          <a:xfrm>
            <a:off x="8476097" y="535559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3" name="Action Button: Custom 152">
            <a:hlinkClick r:id="" action="ppaction://noaction" highlightClick="1"/>
          </p:cNvPr>
          <p:cNvSpPr/>
          <p:nvPr/>
        </p:nvSpPr>
        <p:spPr>
          <a:xfrm>
            <a:off x="8479005" y="550484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4" name="Action Button: Custom 153">
            <a:hlinkClick r:id="" action="ppaction://noaction" highlightClick="1"/>
          </p:cNvPr>
          <p:cNvSpPr/>
          <p:nvPr/>
        </p:nvSpPr>
        <p:spPr>
          <a:xfrm>
            <a:off x="8481041" y="5651690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5" name="Action Button: Custom 154">
            <a:hlinkClick r:id="" action="ppaction://noaction" highlightClick="1"/>
          </p:cNvPr>
          <p:cNvSpPr/>
          <p:nvPr/>
        </p:nvSpPr>
        <p:spPr>
          <a:xfrm>
            <a:off x="8487942" y="580940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6" name="Action Button: Custom 155">
            <a:hlinkClick r:id="" action="ppaction://noaction" highlightClick="1"/>
          </p:cNvPr>
          <p:cNvSpPr/>
          <p:nvPr/>
        </p:nvSpPr>
        <p:spPr>
          <a:xfrm>
            <a:off x="8333937" y="597571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7" name="Action Button: Custom 156">
            <a:hlinkClick r:id="" action="ppaction://noaction" highlightClick="1"/>
          </p:cNvPr>
          <p:cNvSpPr/>
          <p:nvPr/>
        </p:nvSpPr>
        <p:spPr>
          <a:xfrm>
            <a:off x="2277126" y="6547869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8" name="Action Button: Custom 157">
            <a:hlinkClick r:id="" action="ppaction://noaction" highlightClick="1"/>
          </p:cNvPr>
          <p:cNvSpPr/>
          <p:nvPr/>
        </p:nvSpPr>
        <p:spPr>
          <a:xfrm>
            <a:off x="3333132" y="654790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59" name="Action Button: Custom 158">
            <a:hlinkClick r:id="" action="ppaction://noaction" highlightClick="1"/>
          </p:cNvPr>
          <p:cNvSpPr/>
          <p:nvPr/>
        </p:nvSpPr>
        <p:spPr>
          <a:xfrm>
            <a:off x="5127631" y="6546284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60" name="Action Button: Custom 159">
            <a:hlinkClick r:id="" action="ppaction://noaction" highlightClick="1"/>
          </p:cNvPr>
          <p:cNvSpPr/>
          <p:nvPr/>
        </p:nvSpPr>
        <p:spPr>
          <a:xfrm>
            <a:off x="6941935" y="6558135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61" name="Action Button: Custom 160">
            <a:hlinkClick r:id="" action="ppaction://noaction" highlightClick="1"/>
          </p:cNvPr>
          <p:cNvSpPr/>
          <p:nvPr/>
        </p:nvSpPr>
        <p:spPr>
          <a:xfrm>
            <a:off x="8698087" y="6551878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sp>
        <p:nvSpPr>
          <p:cNvPr id="162" name="Action Button: Custom 161">
            <a:hlinkClick r:id="" action="ppaction://noaction" highlightClick="1"/>
          </p:cNvPr>
          <p:cNvSpPr/>
          <p:nvPr/>
        </p:nvSpPr>
        <p:spPr>
          <a:xfrm>
            <a:off x="10343908" y="6555121"/>
            <a:ext cx="82296" cy="82296"/>
          </a:xfrm>
          <a:prstGeom prst="actionButtonBlank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"/>
          </a:p>
        </p:txBody>
      </p:sp>
      <p:pic>
        <p:nvPicPr>
          <p:cNvPr id="163" name="Picture 16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55126" y="6513678"/>
            <a:ext cx="182880" cy="16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767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42478" y="658036"/>
          <a:ext cx="10552884" cy="5877963"/>
        </p:xfrm>
        <a:graphic>
          <a:graphicData uri="http://schemas.openxmlformats.org/drawingml/2006/table">
            <a:tbl>
              <a:tblPr firstRow="1" firstCol="1" bandRow="1"/>
              <a:tblGrid>
                <a:gridCol w="5276442">
                  <a:extLst>
                    <a:ext uri="{9D8B030D-6E8A-4147-A177-3AD203B41FA5}">
                      <a16:colId xmlns:a16="http://schemas.microsoft.com/office/drawing/2014/main" val="387811101"/>
                    </a:ext>
                  </a:extLst>
                </a:gridCol>
                <a:gridCol w="5276442">
                  <a:extLst>
                    <a:ext uri="{9D8B030D-6E8A-4147-A177-3AD203B41FA5}">
                      <a16:colId xmlns:a16="http://schemas.microsoft.com/office/drawing/2014/main" val="1957181145"/>
                    </a:ext>
                  </a:extLst>
                </a:gridCol>
              </a:tblGrid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913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11353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8927188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8100920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738632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073135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62212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409692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329324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14405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49855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72784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0078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6210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64656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2496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6917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28990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01867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05276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0878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1712" y="495096"/>
            <a:ext cx="2044564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03433" rtl="0"/>
            <a:r>
              <a:rPr lang="it" sz="1588" b="0" i="0" u="none" baseline="0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PRINCIPALI NOTE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755B47-5F4F-69D0-A32C-3EF0976C45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076" y="98570"/>
            <a:ext cx="5514363" cy="310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64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42478" y="658036"/>
          <a:ext cx="10552884" cy="5877963"/>
        </p:xfrm>
        <a:graphic>
          <a:graphicData uri="http://schemas.openxmlformats.org/drawingml/2006/table">
            <a:tbl>
              <a:tblPr firstRow="1" firstCol="1" bandRow="1"/>
              <a:tblGrid>
                <a:gridCol w="5276442">
                  <a:extLst>
                    <a:ext uri="{9D8B030D-6E8A-4147-A177-3AD203B41FA5}">
                      <a16:colId xmlns:a16="http://schemas.microsoft.com/office/drawing/2014/main" val="387811101"/>
                    </a:ext>
                  </a:extLst>
                </a:gridCol>
                <a:gridCol w="5276442">
                  <a:extLst>
                    <a:ext uri="{9D8B030D-6E8A-4147-A177-3AD203B41FA5}">
                      <a16:colId xmlns:a16="http://schemas.microsoft.com/office/drawing/2014/main" val="1957181145"/>
                    </a:ext>
                  </a:extLst>
                </a:gridCol>
              </a:tblGrid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913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11353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8927188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8100920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738632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073135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62212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409692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329324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14405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49855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72784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0078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6210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" sz="1000" b="0" i="0" u="none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646562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24965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69177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289903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018679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052766"/>
                  </a:ext>
                </a:extLst>
              </a:tr>
              <a:tr h="27990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12" marR="60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0878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1712" y="495096"/>
            <a:ext cx="2044564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03433" rtl="0"/>
            <a:r>
              <a:rPr lang="it" sz="1588" dirty="0">
                <a:solidFill>
                  <a:prstClr val="black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PRINCIPALI NOTE</a:t>
            </a:r>
            <a:endParaRPr lang="it" sz="1588" b="0" i="0" u="none" baseline="0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42895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412E4F3B4A8418581FCEE7D9CDA94" ma:contentTypeVersion="18" ma:contentTypeDescription="Create a new document." ma:contentTypeScope="" ma:versionID="db2a0699b1a44612053f1a832613a665">
  <xsd:schema xmlns:xsd="http://www.w3.org/2001/XMLSchema" xmlns:xs="http://www.w3.org/2001/XMLSchema" xmlns:p="http://schemas.microsoft.com/office/2006/metadata/properties" xmlns:ns2="641f4f8a-0056-451a-a024-4d72ab427000" xmlns:ns3="6db54a4d-cdae-49f3-8f6f-0fc7e135e778" targetNamespace="http://schemas.microsoft.com/office/2006/metadata/properties" ma:root="true" ma:fieldsID="6838d841d83a14bc01ce2545a2d15da9" ns2:_="" ns3:_="">
    <xsd:import namespace="641f4f8a-0056-451a-a024-4d72ab427000"/>
    <xsd:import namespace="6db54a4d-cdae-49f3-8f6f-0fc7e135e7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f4f8a-0056-451a-a024-4d72ab4270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69a7a23-b562-4d4f-b226-ac69c93099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b54a4d-cdae-49f3-8f6f-0fc7e135e77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9f976c7-100c-4ba5-9b99-849ce27d8f6e}" ma:internalName="TaxCatchAll" ma:showField="CatchAllData" ma:web="6db54a4d-cdae-49f3-8f6f-0fc7e135e7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b54a4d-cdae-49f3-8f6f-0fc7e135e778" xsi:nil="true"/>
    <lcf76f155ced4ddcb4097134ff3c332f xmlns="641f4f8a-0056-451a-a024-4d72ab4270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11F844-AC1A-4FB8-BAA3-798C73CD2D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CEA2DA-45B3-48B5-8E77-B6703EE572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1f4f8a-0056-451a-a024-4d72ab427000"/>
    <ds:schemaRef ds:uri="6db54a4d-cdae-49f3-8f6f-0fc7e135e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1D848A-E67B-4B2B-85BB-CB3D5F5104EF}">
  <ds:schemaRefs>
    <ds:schemaRef ds:uri="http://schemas.microsoft.com/office/2006/metadata/properties"/>
    <ds:schemaRef ds:uri="http://schemas.microsoft.com/office/infopath/2007/PartnerControls"/>
    <ds:schemaRef ds:uri="6db54a4d-cdae-49f3-8f6f-0fc7e135e778"/>
    <ds:schemaRef ds:uri="641f4f8a-0056-451a-a024-4d72ab4270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572</Words>
  <Application>Microsoft Macintosh PowerPoint</Application>
  <PresentationFormat>Widescreen</PresentationFormat>
  <Paragraphs>176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</vt:lpstr>
      <vt:lpstr>Calibri Light</vt:lpstr>
      <vt:lpstr>Raavi</vt:lpstr>
      <vt:lpstr>Times New Roman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HHSC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Osip Taylor</dc:creator>
  <cp:lastModifiedBy>Andrea Palmieri</cp:lastModifiedBy>
  <cp:revision>8</cp:revision>
  <dcterms:created xsi:type="dcterms:W3CDTF">2024-11-08T17:56:19Z</dcterms:created>
  <dcterms:modified xsi:type="dcterms:W3CDTF">2025-02-07T07:29:10Z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0x01010040E412E4F3B4A8418581FCEE7D9CDA94</vt:lpwstr>
  </property>
</Properties>
</file>